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65" r:id="rId2"/>
  </p:sldMasterIdLst>
  <p:notesMasterIdLst>
    <p:notesMasterId r:id="rId54"/>
  </p:notesMasterIdLst>
  <p:handoutMasterIdLst>
    <p:handoutMasterId r:id="rId55"/>
  </p:handoutMasterIdLst>
  <p:sldIdLst>
    <p:sldId id="256" r:id="rId3"/>
    <p:sldId id="306" r:id="rId4"/>
    <p:sldId id="359" r:id="rId5"/>
    <p:sldId id="364" r:id="rId6"/>
    <p:sldId id="365" r:id="rId7"/>
    <p:sldId id="366" r:id="rId8"/>
    <p:sldId id="368" r:id="rId9"/>
    <p:sldId id="367" r:id="rId10"/>
    <p:sldId id="292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91" r:id="rId30"/>
    <p:sldId id="387" r:id="rId31"/>
    <p:sldId id="405" r:id="rId32"/>
    <p:sldId id="406" r:id="rId33"/>
    <p:sldId id="407" r:id="rId34"/>
    <p:sldId id="388" r:id="rId35"/>
    <p:sldId id="389" r:id="rId36"/>
    <p:sldId id="408" r:id="rId37"/>
    <p:sldId id="404" r:id="rId38"/>
    <p:sldId id="409" r:id="rId39"/>
    <p:sldId id="390" r:id="rId40"/>
    <p:sldId id="410" r:id="rId41"/>
    <p:sldId id="396" r:id="rId42"/>
    <p:sldId id="392" r:id="rId43"/>
    <p:sldId id="397" r:id="rId44"/>
    <p:sldId id="393" r:id="rId45"/>
    <p:sldId id="394" r:id="rId46"/>
    <p:sldId id="395" r:id="rId47"/>
    <p:sldId id="398" r:id="rId48"/>
    <p:sldId id="399" r:id="rId49"/>
    <p:sldId id="400" r:id="rId50"/>
    <p:sldId id="401" r:id="rId51"/>
    <p:sldId id="403" r:id="rId52"/>
    <p:sldId id="301" r:id="rId53"/>
  </p:sldIdLst>
  <p:sldSz cx="9144000" cy="6858000" type="screen4x3"/>
  <p:notesSz cx="6669088" cy="9928225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郭继春" initials="GJC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C3EB"/>
    <a:srgbClr val="B4EABE"/>
    <a:srgbClr val="F1F9A5"/>
    <a:srgbClr val="B7EFD8"/>
    <a:srgbClr val="B0DC80"/>
    <a:srgbClr val="CBBA96"/>
    <a:srgbClr val="F6C6A8"/>
    <a:srgbClr val="FCEFA2"/>
    <a:srgbClr val="E0E0E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5" autoAdjust="0"/>
    <p:restoredTop sz="85610" autoAdjust="0"/>
  </p:normalViewPr>
  <p:slideViewPr>
    <p:cSldViewPr>
      <p:cViewPr>
        <p:scale>
          <a:sx n="75" d="100"/>
          <a:sy n="75" d="100"/>
        </p:scale>
        <p:origin x="-2200" y="-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658" y="-84"/>
      </p:cViewPr>
      <p:guideLst>
        <p:guide orient="horz" pos="3127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interSettings" Target="printerSettings/printerSettings1.bin"/><Relationship Id="rId57" Type="http://schemas.openxmlformats.org/officeDocument/2006/relationships/commentAuthors" Target="commentAuthors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D22232-494A-47C1-B9EB-488374411399}" type="doc">
      <dgm:prSet loTypeId="urn:microsoft.com/office/officeart/2005/8/layout/list1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5CAB884C-4AFD-4D57-A867-FBA8F9219F76}">
      <dgm:prSet phldrT="[文本]"/>
      <dgm:spPr/>
      <dgm:t>
        <a:bodyPr/>
        <a:lstStyle/>
        <a:p>
          <a:r>
            <a:rPr lang="zh-CN" altLang="en-US" b="1" dirty="0" smtClean="0">
              <a:latin typeface="+mj-ea"/>
              <a:ea typeface="+mj-ea"/>
            </a:rPr>
            <a:t>背景与特点</a:t>
          </a:r>
          <a:endParaRPr lang="zh-CN" altLang="en-US" b="1" dirty="0">
            <a:latin typeface="+mj-ea"/>
            <a:ea typeface="+mj-ea"/>
          </a:endParaRPr>
        </a:p>
      </dgm:t>
    </dgm:pt>
    <dgm:pt modelId="{157F7683-3731-4381-95D1-22EFC3494B1A}" type="parTrans" cxnId="{6C406B54-FE12-4552-9EC2-FDA281634BF0}">
      <dgm:prSet/>
      <dgm:spPr/>
      <dgm:t>
        <a:bodyPr/>
        <a:lstStyle/>
        <a:p>
          <a:endParaRPr lang="zh-CN" altLang="en-US"/>
        </a:p>
      </dgm:t>
    </dgm:pt>
    <dgm:pt modelId="{F8596D11-2C64-4C8D-B98F-037FE3E1492E}" type="sibTrans" cxnId="{6C406B54-FE12-4552-9EC2-FDA281634BF0}">
      <dgm:prSet/>
      <dgm:spPr/>
      <dgm:t>
        <a:bodyPr/>
        <a:lstStyle/>
        <a:p>
          <a:endParaRPr lang="zh-CN" altLang="en-US"/>
        </a:p>
      </dgm:t>
    </dgm:pt>
    <dgm:pt modelId="{5AD517A2-2B12-4BB0-8E4B-E78B09E3F26E}">
      <dgm:prSet/>
      <dgm:spPr/>
      <dgm:t>
        <a:bodyPr/>
        <a:lstStyle/>
        <a:p>
          <a:r>
            <a:rPr lang="zh-CN" altLang="en-US" b="1" dirty="0" smtClean="0">
              <a:latin typeface="+mj-ea"/>
              <a:ea typeface="+mj-ea"/>
            </a:rPr>
            <a:t>上手</a:t>
          </a:r>
          <a:r>
            <a:rPr lang="en-US" altLang="zh-CN" b="1" dirty="0" smtClean="0">
              <a:latin typeface="+mj-ea"/>
              <a:ea typeface="+mj-ea"/>
            </a:rPr>
            <a:t>Quick</a:t>
          </a:r>
          <a:r>
            <a:rPr lang="zh-CN" altLang="en-US" b="1" dirty="0" smtClean="0">
              <a:latin typeface="+mj-ea"/>
              <a:ea typeface="+mj-ea"/>
            </a:rPr>
            <a:t> </a:t>
          </a:r>
          <a:r>
            <a:rPr lang="en-US" altLang="zh-CN" b="1" dirty="0" smtClean="0">
              <a:latin typeface="+mj-ea"/>
              <a:ea typeface="+mj-ea"/>
            </a:rPr>
            <a:t>Start</a:t>
          </a:r>
        </a:p>
      </dgm:t>
    </dgm:pt>
    <dgm:pt modelId="{89BCBA22-DDD3-4550-8893-FFCCDDA86B74}" type="parTrans" cxnId="{576E7B6C-4212-426B-956C-15CD4634E459}">
      <dgm:prSet/>
      <dgm:spPr/>
      <dgm:t>
        <a:bodyPr/>
        <a:lstStyle/>
        <a:p>
          <a:endParaRPr lang="zh-CN" altLang="en-US"/>
        </a:p>
      </dgm:t>
    </dgm:pt>
    <dgm:pt modelId="{0A2DFE15-77E8-406A-AE58-9EE9E46BBC36}" type="sibTrans" cxnId="{576E7B6C-4212-426B-956C-15CD4634E459}">
      <dgm:prSet/>
      <dgm:spPr/>
      <dgm:t>
        <a:bodyPr/>
        <a:lstStyle/>
        <a:p>
          <a:endParaRPr lang="zh-CN" altLang="en-US"/>
        </a:p>
      </dgm:t>
    </dgm:pt>
    <dgm:pt modelId="{52AB0961-D228-46E8-B4BD-98542C3FF712}">
      <dgm:prSet/>
      <dgm:spPr/>
      <dgm:t>
        <a:bodyPr/>
        <a:lstStyle/>
        <a:p>
          <a:r>
            <a:rPr lang="zh-CN" altLang="en-US" b="1" dirty="0" smtClean="0">
              <a:latin typeface="+mj-ea"/>
              <a:ea typeface="+mj-ea"/>
            </a:rPr>
            <a:t>深入实践</a:t>
          </a:r>
          <a:endParaRPr lang="en-US" altLang="zh-CN" b="1" dirty="0" smtClean="0">
            <a:latin typeface="+mj-ea"/>
            <a:ea typeface="+mj-ea"/>
          </a:endParaRPr>
        </a:p>
      </dgm:t>
    </dgm:pt>
    <dgm:pt modelId="{03CBC0CD-A477-40AD-8B8C-F7B70E178D56}" type="sibTrans" cxnId="{93BAEDDA-906C-4E85-85D2-1127F3E3A25B}">
      <dgm:prSet/>
      <dgm:spPr/>
      <dgm:t>
        <a:bodyPr/>
        <a:lstStyle/>
        <a:p>
          <a:endParaRPr lang="zh-CN" altLang="en-US"/>
        </a:p>
      </dgm:t>
    </dgm:pt>
    <dgm:pt modelId="{5E7F8A74-5F7F-4C9D-8A00-97FB11925A9E}" type="parTrans" cxnId="{93BAEDDA-906C-4E85-85D2-1127F3E3A25B}">
      <dgm:prSet/>
      <dgm:spPr/>
      <dgm:t>
        <a:bodyPr/>
        <a:lstStyle/>
        <a:p>
          <a:endParaRPr lang="zh-CN" altLang="en-US"/>
        </a:p>
      </dgm:t>
    </dgm:pt>
    <dgm:pt modelId="{7E79C70A-9DBA-C64E-94C5-A4043CC6AF33}">
      <dgm:prSet/>
      <dgm:spPr/>
      <dgm:t>
        <a:bodyPr/>
        <a:lstStyle/>
        <a:p>
          <a:r>
            <a:rPr lang="zh-CN" altLang="en-US" b="1" dirty="0" smtClean="0">
              <a:latin typeface="+mj-ea"/>
              <a:ea typeface="+mj-ea"/>
            </a:rPr>
            <a:t>高级玩法</a:t>
          </a:r>
          <a:endParaRPr lang="en-US" altLang="zh-CN" b="1" dirty="0" smtClean="0">
            <a:latin typeface="+mj-ea"/>
            <a:ea typeface="+mj-ea"/>
          </a:endParaRPr>
        </a:p>
      </dgm:t>
    </dgm:pt>
    <dgm:pt modelId="{1003642E-C672-274A-83E6-5E31DEE48380}" type="parTrans" cxnId="{445CAD34-7083-9047-9ACF-017443657236}">
      <dgm:prSet/>
      <dgm:spPr/>
      <dgm:t>
        <a:bodyPr/>
        <a:lstStyle/>
        <a:p>
          <a:endParaRPr lang="zh-CN" altLang="en-US"/>
        </a:p>
      </dgm:t>
    </dgm:pt>
    <dgm:pt modelId="{C22A23F6-2136-1E4F-8138-7FFE7271713B}" type="sibTrans" cxnId="{445CAD34-7083-9047-9ACF-017443657236}">
      <dgm:prSet/>
      <dgm:spPr/>
      <dgm:t>
        <a:bodyPr/>
        <a:lstStyle/>
        <a:p>
          <a:endParaRPr lang="zh-CN" altLang="en-US"/>
        </a:p>
      </dgm:t>
    </dgm:pt>
    <dgm:pt modelId="{75B4C50F-D77F-4A43-98FF-6B3B7900A5A6}">
      <dgm:prSet/>
      <dgm:spPr/>
      <dgm:t>
        <a:bodyPr/>
        <a:lstStyle/>
        <a:p>
          <a:r>
            <a:rPr lang="zh-CN" altLang="en-US" b="1" smtClean="0">
              <a:latin typeface="+mj-ea"/>
              <a:ea typeface="+mj-ea"/>
            </a:rPr>
            <a:t>项目中的一些技巧</a:t>
          </a:r>
        </a:p>
      </dgm:t>
    </dgm:pt>
    <dgm:pt modelId="{1E80ABA7-9C02-BC48-B1AF-E76915AA4F8A}" type="parTrans" cxnId="{3BB59CB5-8267-F746-88FF-8536786CEB58}">
      <dgm:prSet/>
      <dgm:spPr/>
      <dgm:t>
        <a:bodyPr/>
        <a:lstStyle/>
        <a:p>
          <a:endParaRPr lang="zh-CN" altLang="en-US"/>
        </a:p>
      </dgm:t>
    </dgm:pt>
    <dgm:pt modelId="{DF42B514-12F5-C04C-AAE1-5C377A66091A}" type="sibTrans" cxnId="{3BB59CB5-8267-F746-88FF-8536786CEB58}">
      <dgm:prSet/>
      <dgm:spPr/>
      <dgm:t>
        <a:bodyPr/>
        <a:lstStyle/>
        <a:p>
          <a:endParaRPr lang="zh-CN" altLang="en-US"/>
        </a:p>
      </dgm:t>
    </dgm:pt>
    <dgm:pt modelId="{185C1241-D428-4C79-8E19-F1A2F4DE73AC}" type="pres">
      <dgm:prSet presAssocID="{AAD22232-494A-47C1-B9EB-48837441139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BCDD7BB-A0BA-4FD5-83AE-AD844B3A94A0}" type="pres">
      <dgm:prSet presAssocID="{5CAB884C-4AFD-4D57-A867-FBA8F9219F76}" presName="parentLin" presStyleCnt="0"/>
      <dgm:spPr/>
    </dgm:pt>
    <dgm:pt modelId="{5E43B5CA-D9D0-4D40-9618-8095A3CD94FB}" type="pres">
      <dgm:prSet presAssocID="{5CAB884C-4AFD-4D57-A867-FBA8F9219F76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12427B26-F834-4ACB-A000-4BCC5B6C4A94}" type="pres">
      <dgm:prSet presAssocID="{5CAB884C-4AFD-4D57-A867-FBA8F9219F7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B1A4BE-682C-404B-904C-CE62BC1987B0}" type="pres">
      <dgm:prSet presAssocID="{5CAB884C-4AFD-4D57-A867-FBA8F9219F76}" presName="negativeSpace" presStyleCnt="0"/>
      <dgm:spPr/>
    </dgm:pt>
    <dgm:pt modelId="{775D4FEF-FDE3-41EF-A1E7-3F332E6C13BA}" type="pres">
      <dgm:prSet presAssocID="{5CAB884C-4AFD-4D57-A867-FBA8F9219F76}" presName="childText" presStyleLbl="conFgAcc1" presStyleIdx="0" presStyleCnt="5">
        <dgm:presLayoutVars>
          <dgm:bulletEnabled val="1"/>
        </dgm:presLayoutVars>
      </dgm:prSet>
      <dgm:spPr>
        <a:ln>
          <a:solidFill>
            <a:srgbClr val="C3C3EB"/>
          </a:solidFill>
        </a:ln>
      </dgm:spPr>
    </dgm:pt>
    <dgm:pt modelId="{FC201C4A-6B94-45F1-8C9A-725C28A392F0}" type="pres">
      <dgm:prSet presAssocID="{F8596D11-2C64-4C8D-B98F-037FE3E1492E}" presName="spaceBetweenRectangles" presStyleCnt="0"/>
      <dgm:spPr/>
    </dgm:pt>
    <dgm:pt modelId="{3BE3A288-DE6F-4F49-8A85-307C55A3F1EA}" type="pres">
      <dgm:prSet presAssocID="{5AD517A2-2B12-4BB0-8E4B-E78B09E3F26E}" presName="parentLin" presStyleCnt="0"/>
      <dgm:spPr/>
    </dgm:pt>
    <dgm:pt modelId="{B69C426B-4202-4FF5-A7E6-5B8476EC0524}" type="pres">
      <dgm:prSet presAssocID="{5AD517A2-2B12-4BB0-8E4B-E78B09E3F26E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986191D8-CA00-4961-A8D2-91AABE1C8158}" type="pres">
      <dgm:prSet presAssocID="{5AD517A2-2B12-4BB0-8E4B-E78B09E3F26E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9934D7-5541-4674-8949-CB8AE717C2DF}" type="pres">
      <dgm:prSet presAssocID="{5AD517A2-2B12-4BB0-8E4B-E78B09E3F26E}" presName="negativeSpace" presStyleCnt="0"/>
      <dgm:spPr/>
    </dgm:pt>
    <dgm:pt modelId="{9D0C39B3-171B-401C-A704-23A621A6EB9A}" type="pres">
      <dgm:prSet presAssocID="{5AD517A2-2B12-4BB0-8E4B-E78B09E3F26E}" presName="childText" presStyleLbl="conFgAcc1" presStyleIdx="1" presStyleCnt="5">
        <dgm:presLayoutVars>
          <dgm:bulletEnabled val="1"/>
        </dgm:presLayoutVars>
      </dgm:prSet>
      <dgm:spPr>
        <a:ln>
          <a:solidFill>
            <a:srgbClr val="C3C3EB"/>
          </a:solidFill>
        </a:ln>
      </dgm:spPr>
    </dgm:pt>
    <dgm:pt modelId="{49690709-6311-45EE-BD62-EBADE3A4585E}" type="pres">
      <dgm:prSet presAssocID="{0A2DFE15-77E8-406A-AE58-9EE9E46BBC36}" presName="spaceBetweenRectangles" presStyleCnt="0"/>
      <dgm:spPr/>
    </dgm:pt>
    <dgm:pt modelId="{37B9959D-9405-4D47-BFA2-099FB9719627}" type="pres">
      <dgm:prSet presAssocID="{52AB0961-D228-46E8-B4BD-98542C3FF712}" presName="parentLin" presStyleCnt="0"/>
      <dgm:spPr/>
    </dgm:pt>
    <dgm:pt modelId="{4CA3A28D-EEA8-4051-B2F1-F71AEB64A958}" type="pres">
      <dgm:prSet presAssocID="{52AB0961-D228-46E8-B4BD-98542C3FF712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5A4199BE-7743-4607-B50A-3EA066B96493}" type="pres">
      <dgm:prSet presAssocID="{52AB0961-D228-46E8-B4BD-98542C3FF712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C89E0C-9F98-48CF-9F76-E00D1A2CB4A0}" type="pres">
      <dgm:prSet presAssocID="{52AB0961-D228-46E8-B4BD-98542C3FF712}" presName="negativeSpace" presStyleCnt="0"/>
      <dgm:spPr/>
    </dgm:pt>
    <dgm:pt modelId="{2C19FFA7-7229-42AA-9C54-CC3DA2FF783A}" type="pres">
      <dgm:prSet presAssocID="{52AB0961-D228-46E8-B4BD-98542C3FF712}" presName="childText" presStyleLbl="conFgAcc1" presStyleIdx="2" presStyleCnt="5">
        <dgm:presLayoutVars>
          <dgm:bulletEnabled val="1"/>
        </dgm:presLayoutVars>
      </dgm:prSet>
      <dgm:spPr>
        <a:ln>
          <a:solidFill>
            <a:srgbClr val="C3C3EB"/>
          </a:solidFill>
        </a:ln>
      </dgm:spPr>
    </dgm:pt>
    <dgm:pt modelId="{7F3F24A0-BAC2-1545-BB4C-2592021F72AE}" type="pres">
      <dgm:prSet presAssocID="{03CBC0CD-A477-40AD-8B8C-F7B70E178D56}" presName="spaceBetweenRectangles" presStyleCnt="0"/>
      <dgm:spPr/>
    </dgm:pt>
    <dgm:pt modelId="{6EFF95DD-FF32-934A-BAF5-C02B19297F80}" type="pres">
      <dgm:prSet presAssocID="{7E79C70A-9DBA-C64E-94C5-A4043CC6AF33}" presName="parentLin" presStyleCnt="0"/>
      <dgm:spPr/>
    </dgm:pt>
    <dgm:pt modelId="{ECA1A86D-813C-CC41-9544-2E6A07702215}" type="pres">
      <dgm:prSet presAssocID="{7E79C70A-9DBA-C64E-94C5-A4043CC6AF33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AAE1E356-EDE5-9945-9436-B934F04DEA6E}" type="pres">
      <dgm:prSet presAssocID="{7E79C70A-9DBA-C64E-94C5-A4043CC6AF33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41C13F-93B1-844F-94B7-6EC52720A2F7}" type="pres">
      <dgm:prSet presAssocID="{7E79C70A-9DBA-C64E-94C5-A4043CC6AF33}" presName="negativeSpace" presStyleCnt="0"/>
      <dgm:spPr/>
    </dgm:pt>
    <dgm:pt modelId="{B60A3171-52E4-934C-88BD-D0CF4EBB26F9}" type="pres">
      <dgm:prSet presAssocID="{7E79C70A-9DBA-C64E-94C5-A4043CC6AF33}" presName="childText" presStyleLbl="conFgAcc1" presStyleIdx="3" presStyleCnt="5">
        <dgm:presLayoutVars>
          <dgm:bulletEnabled val="1"/>
        </dgm:presLayoutVars>
      </dgm:prSet>
      <dgm:spPr/>
    </dgm:pt>
    <dgm:pt modelId="{284DCBC7-75AA-644C-A92D-26900FCBFB69}" type="pres">
      <dgm:prSet presAssocID="{C22A23F6-2136-1E4F-8138-7FFE7271713B}" presName="spaceBetweenRectangles" presStyleCnt="0"/>
      <dgm:spPr/>
    </dgm:pt>
    <dgm:pt modelId="{CBAFE653-2808-664A-B1F8-88F647DCDD6C}" type="pres">
      <dgm:prSet presAssocID="{75B4C50F-D77F-4A43-98FF-6B3B7900A5A6}" presName="parentLin" presStyleCnt="0"/>
      <dgm:spPr/>
    </dgm:pt>
    <dgm:pt modelId="{FAA20FB7-1631-D54B-B4EB-66D9D1BBD155}" type="pres">
      <dgm:prSet presAssocID="{75B4C50F-D77F-4A43-98FF-6B3B7900A5A6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D2DEA1B1-13F3-184A-8254-B988B6F02E76}" type="pres">
      <dgm:prSet presAssocID="{75B4C50F-D77F-4A43-98FF-6B3B7900A5A6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3C2CB4-7BAA-3246-8FAB-27C123470B54}" type="pres">
      <dgm:prSet presAssocID="{75B4C50F-D77F-4A43-98FF-6B3B7900A5A6}" presName="negativeSpace" presStyleCnt="0"/>
      <dgm:spPr/>
    </dgm:pt>
    <dgm:pt modelId="{64710BB9-7483-4742-832F-65AC2E208DA3}" type="pres">
      <dgm:prSet presAssocID="{75B4C50F-D77F-4A43-98FF-6B3B7900A5A6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D990E8A6-9DAB-4830-A8F6-2A1549C23882}" type="presOf" srcId="{5AD517A2-2B12-4BB0-8E4B-E78B09E3F26E}" destId="{986191D8-CA00-4961-A8D2-91AABE1C8158}" srcOrd="1" destOrd="0" presId="urn:microsoft.com/office/officeart/2005/8/layout/list1"/>
    <dgm:cxn modelId="{004D9887-E5E3-5D44-BAC4-BD6FC922156B}" type="presOf" srcId="{7E79C70A-9DBA-C64E-94C5-A4043CC6AF33}" destId="{ECA1A86D-813C-CC41-9544-2E6A07702215}" srcOrd="0" destOrd="0" presId="urn:microsoft.com/office/officeart/2005/8/layout/list1"/>
    <dgm:cxn modelId="{10524D04-5D53-4BFF-AB87-7C106561978E}" type="presOf" srcId="{AAD22232-494A-47C1-B9EB-488374411399}" destId="{185C1241-D428-4C79-8E19-F1A2F4DE73AC}" srcOrd="0" destOrd="0" presId="urn:microsoft.com/office/officeart/2005/8/layout/list1"/>
    <dgm:cxn modelId="{EE383AF4-B29A-4084-A582-5E5CE0DCF367}" type="presOf" srcId="{5CAB884C-4AFD-4D57-A867-FBA8F9219F76}" destId="{5E43B5CA-D9D0-4D40-9618-8095A3CD94FB}" srcOrd="0" destOrd="0" presId="urn:microsoft.com/office/officeart/2005/8/layout/list1"/>
    <dgm:cxn modelId="{82430A5E-A8E9-46D7-ABF0-9A9C931F258E}" type="presOf" srcId="{52AB0961-D228-46E8-B4BD-98542C3FF712}" destId="{4CA3A28D-EEA8-4051-B2F1-F71AEB64A958}" srcOrd="0" destOrd="0" presId="urn:microsoft.com/office/officeart/2005/8/layout/list1"/>
    <dgm:cxn modelId="{03FE152C-72ED-4886-8115-DFE38AEB063A}" type="presOf" srcId="{5AD517A2-2B12-4BB0-8E4B-E78B09E3F26E}" destId="{B69C426B-4202-4FF5-A7E6-5B8476EC0524}" srcOrd="0" destOrd="0" presId="urn:microsoft.com/office/officeart/2005/8/layout/list1"/>
    <dgm:cxn modelId="{2701B282-0707-7A4D-84E1-97F29BA3D80B}" type="presOf" srcId="{7E79C70A-9DBA-C64E-94C5-A4043CC6AF33}" destId="{AAE1E356-EDE5-9945-9436-B934F04DEA6E}" srcOrd="1" destOrd="0" presId="urn:microsoft.com/office/officeart/2005/8/layout/list1"/>
    <dgm:cxn modelId="{93BAEDDA-906C-4E85-85D2-1127F3E3A25B}" srcId="{AAD22232-494A-47C1-B9EB-488374411399}" destId="{52AB0961-D228-46E8-B4BD-98542C3FF712}" srcOrd="2" destOrd="0" parTransId="{5E7F8A74-5F7F-4C9D-8A00-97FB11925A9E}" sibTransId="{03CBC0CD-A477-40AD-8B8C-F7B70E178D56}"/>
    <dgm:cxn modelId="{C4DC0C3E-72B6-4B12-9A34-D11834A67AF7}" type="presOf" srcId="{52AB0961-D228-46E8-B4BD-98542C3FF712}" destId="{5A4199BE-7743-4607-B50A-3EA066B96493}" srcOrd="1" destOrd="0" presId="urn:microsoft.com/office/officeart/2005/8/layout/list1"/>
    <dgm:cxn modelId="{4BA63E7C-C1E8-4FF7-85F4-3803906AAF10}" type="presOf" srcId="{5CAB884C-4AFD-4D57-A867-FBA8F9219F76}" destId="{12427B26-F834-4ACB-A000-4BCC5B6C4A94}" srcOrd="1" destOrd="0" presId="urn:microsoft.com/office/officeart/2005/8/layout/list1"/>
    <dgm:cxn modelId="{441F4001-036D-E445-9D9A-C2E4A74451F8}" type="presOf" srcId="{75B4C50F-D77F-4A43-98FF-6B3B7900A5A6}" destId="{FAA20FB7-1631-D54B-B4EB-66D9D1BBD155}" srcOrd="0" destOrd="0" presId="urn:microsoft.com/office/officeart/2005/8/layout/list1"/>
    <dgm:cxn modelId="{576E7B6C-4212-426B-956C-15CD4634E459}" srcId="{AAD22232-494A-47C1-B9EB-488374411399}" destId="{5AD517A2-2B12-4BB0-8E4B-E78B09E3F26E}" srcOrd="1" destOrd="0" parTransId="{89BCBA22-DDD3-4550-8893-FFCCDDA86B74}" sibTransId="{0A2DFE15-77E8-406A-AE58-9EE9E46BBC36}"/>
    <dgm:cxn modelId="{3BB59CB5-8267-F746-88FF-8536786CEB58}" srcId="{AAD22232-494A-47C1-B9EB-488374411399}" destId="{75B4C50F-D77F-4A43-98FF-6B3B7900A5A6}" srcOrd="4" destOrd="0" parTransId="{1E80ABA7-9C02-BC48-B1AF-E76915AA4F8A}" sibTransId="{DF42B514-12F5-C04C-AAE1-5C377A66091A}"/>
    <dgm:cxn modelId="{F0747BF6-D927-2543-B492-A2840ED6A8D9}" type="presOf" srcId="{75B4C50F-D77F-4A43-98FF-6B3B7900A5A6}" destId="{D2DEA1B1-13F3-184A-8254-B988B6F02E76}" srcOrd="1" destOrd="0" presId="urn:microsoft.com/office/officeart/2005/8/layout/list1"/>
    <dgm:cxn modelId="{6C406B54-FE12-4552-9EC2-FDA281634BF0}" srcId="{AAD22232-494A-47C1-B9EB-488374411399}" destId="{5CAB884C-4AFD-4D57-A867-FBA8F9219F76}" srcOrd="0" destOrd="0" parTransId="{157F7683-3731-4381-95D1-22EFC3494B1A}" sibTransId="{F8596D11-2C64-4C8D-B98F-037FE3E1492E}"/>
    <dgm:cxn modelId="{445CAD34-7083-9047-9ACF-017443657236}" srcId="{AAD22232-494A-47C1-B9EB-488374411399}" destId="{7E79C70A-9DBA-C64E-94C5-A4043CC6AF33}" srcOrd="3" destOrd="0" parTransId="{1003642E-C672-274A-83E6-5E31DEE48380}" sibTransId="{C22A23F6-2136-1E4F-8138-7FFE7271713B}"/>
    <dgm:cxn modelId="{EE3AF7D2-3FC5-416F-9B6C-49FA779FFED4}" type="presParOf" srcId="{185C1241-D428-4C79-8E19-F1A2F4DE73AC}" destId="{0BCDD7BB-A0BA-4FD5-83AE-AD844B3A94A0}" srcOrd="0" destOrd="0" presId="urn:microsoft.com/office/officeart/2005/8/layout/list1"/>
    <dgm:cxn modelId="{BF2E6F3A-D4B9-4839-90A7-B8CE37DAAECC}" type="presParOf" srcId="{0BCDD7BB-A0BA-4FD5-83AE-AD844B3A94A0}" destId="{5E43B5CA-D9D0-4D40-9618-8095A3CD94FB}" srcOrd="0" destOrd="0" presId="urn:microsoft.com/office/officeart/2005/8/layout/list1"/>
    <dgm:cxn modelId="{5392B89F-4132-4981-8698-52278F3A08CC}" type="presParOf" srcId="{0BCDD7BB-A0BA-4FD5-83AE-AD844B3A94A0}" destId="{12427B26-F834-4ACB-A000-4BCC5B6C4A94}" srcOrd="1" destOrd="0" presId="urn:microsoft.com/office/officeart/2005/8/layout/list1"/>
    <dgm:cxn modelId="{A5C9C750-4C2C-4849-995D-C6173C59E9B2}" type="presParOf" srcId="{185C1241-D428-4C79-8E19-F1A2F4DE73AC}" destId="{7DB1A4BE-682C-404B-904C-CE62BC1987B0}" srcOrd="1" destOrd="0" presId="urn:microsoft.com/office/officeart/2005/8/layout/list1"/>
    <dgm:cxn modelId="{37BFD4E0-258C-430A-89B4-AFEAFB2C781B}" type="presParOf" srcId="{185C1241-D428-4C79-8E19-F1A2F4DE73AC}" destId="{775D4FEF-FDE3-41EF-A1E7-3F332E6C13BA}" srcOrd="2" destOrd="0" presId="urn:microsoft.com/office/officeart/2005/8/layout/list1"/>
    <dgm:cxn modelId="{17DEC967-16D1-414A-B706-B05E12D883F3}" type="presParOf" srcId="{185C1241-D428-4C79-8E19-F1A2F4DE73AC}" destId="{FC201C4A-6B94-45F1-8C9A-725C28A392F0}" srcOrd="3" destOrd="0" presId="urn:microsoft.com/office/officeart/2005/8/layout/list1"/>
    <dgm:cxn modelId="{FA127C44-C955-42A5-B7DF-C394A87A87D8}" type="presParOf" srcId="{185C1241-D428-4C79-8E19-F1A2F4DE73AC}" destId="{3BE3A288-DE6F-4F49-8A85-307C55A3F1EA}" srcOrd="4" destOrd="0" presId="urn:microsoft.com/office/officeart/2005/8/layout/list1"/>
    <dgm:cxn modelId="{2AA85D8F-947B-4D1B-9D2B-9B303CD83819}" type="presParOf" srcId="{3BE3A288-DE6F-4F49-8A85-307C55A3F1EA}" destId="{B69C426B-4202-4FF5-A7E6-5B8476EC0524}" srcOrd="0" destOrd="0" presId="urn:microsoft.com/office/officeart/2005/8/layout/list1"/>
    <dgm:cxn modelId="{AAD72617-C9C2-4126-915A-129581EF125F}" type="presParOf" srcId="{3BE3A288-DE6F-4F49-8A85-307C55A3F1EA}" destId="{986191D8-CA00-4961-A8D2-91AABE1C8158}" srcOrd="1" destOrd="0" presId="urn:microsoft.com/office/officeart/2005/8/layout/list1"/>
    <dgm:cxn modelId="{CD60C8BC-878D-48E5-9F09-960D9C18C102}" type="presParOf" srcId="{185C1241-D428-4C79-8E19-F1A2F4DE73AC}" destId="{CE9934D7-5541-4674-8949-CB8AE717C2DF}" srcOrd="5" destOrd="0" presId="urn:microsoft.com/office/officeart/2005/8/layout/list1"/>
    <dgm:cxn modelId="{1FCC62B4-0E89-4C50-94A9-7B70D7599E74}" type="presParOf" srcId="{185C1241-D428-4C79-8E19-F1A2F4DE73AC}" destId="{9D0C39B3-171B-401C-A704-23A621A6EB9A}" srcOrd="6" destOrd="0" presId="urn:microsoft.com/office/officeart/2005/8/layout/list1"/>
    <dgm:cxn modelId="{EEBB6729-99E1-4D32-86A5-93939ADFD5E9}" type="presParOf" srcId="{185C1241-D428-4C79-8E19-F1A2F4DE73AC}" destId="{49690709-6311-45EE-BD62-EBADE3A4585E}" srcOrd="7" destOrd="0" presId="urn:microsoft.com/office/officeart/2005/8/layout/list1"/>
    <dgm:cxn modelId="{45486AF4-C490-4CA2-9986-54EA8C8672B2}" type="presParOf" srcId="{185C1241-D428-4C79-8E19-F1A2F4DE73AC}" destId="{37B9959D-9405-4D47-BFA2-099FB9719627}" srcOrd="8" destOrd="0" presId="urn:microsoft.com/office/officeart/2005/8/layout/list1"/>
    <dgm:cxn modelId="{9B0E94FC-1060-44E2-83BD-8FD014F06453}" type="presParOf" srcId="{37B9959D-9405-4D47-BFA2-099FB9719627}" destId="{4CA3A28D-EEA8-4051-B2F1-F71AEB64A958}" srcOrd="0" destOrd="0" presId="urn:microsoft.com/office/officeart/2005/8/layout/list1"/>
    <dgm:cxn modelId="{EA455AB6-186A-4531-9C9E-75CFA07FE6CD}" type="presParOf" srcId="{37B9959D-9405-4D47-BFA2-099FB9719627}" destId="{5A4199BE-7743-4607-B50A-3EA066B96493}" srcOrd="1" destOrd="0" presId="urn:microsoft.com/office/officeart/2005/8/layout/list1"/>
    <dgm:cxn modelId="{8B92B6BC-06A6-411E-AB26-BE45AF23CF1D}" type="presParOf" srcId="{185C1241-D428-4C79-8E19-F1A2F4DE73AC}" destId="{8EC89E0C-9F98-48CF-9F76-E00D1A2CB4A0}" srcOrd="9" destOrd="0" presId="urn:microsoft.com/office/officeart/2005/8/layout/list1"/>
    <dgm:cxn modelId="{A57A7EA1-265F-495E-A8B0-963B6F879A5D}" type="presParOf" srcId="{185C1241-D428-4C79-8E19-F1A2F4DE73AC}" destId="{2C19FFA7-7229-42AA-9C54-CC3DA2FF783A}" srcOrd="10" destOrd="0" presId="urn:microsoft.com/office/officeart/2005/8/layout/list1"/>
    <dgm:cxn modelId="{CC18B751-82D7-3640-A698-211C6050DCAF}" type="presParOf" srcId="{185C1241-D428-4C79-8E19-F1A2F4DE73AC}" destId="{7F3F24A0-BAC2-1545-BB4C-2592021F72AE}" srcOrd="11" destOrd="0" presId="urn:microsoft.com/office/officeart/2005/8/layout/list1"/>
    <dgm:cxn modelId="{AE39538E-4D87-B547-AD63-49DAF18779B2}" type="presParOf" srcId="{185C1241-D428-4C79-8E19-F1A2F4DE73AC}" destId="{6EFF95DD-FF32-934A-BAF5-C02B19297F80}" srcOrd="12" destOrd="0" presId="urn:microsoft.com/office/officeart/2005/8/layout/list1"/>
    <dgm:cxn modelId="{46149AB2-1EA7-2B4F-87CD-009D1809E1B6}" type="presParOf" srcId="{6EFF95DD-FF32-934A-BAF5-C02B19297F80}" destId="{ECA1A86D-813C-CC41-9544-2E6A07702215}" srcOrd="0" destOrd="0" presId="urn:microsoft.com/office/officeart/2005/8/layout/list1"/>
    <dgm:cxn modelId="{668C82EC-A943-0244-9E27-31D076480A15}" type="presParOf" srcId="{6EFF95DD-FF32-934A-BAF5-C02B19297F80}" destId="{AAE1E356-EDE5-9945-9436-B934F04DEA6E}" srcOrd="1" destOrd="0" presId="urn:microsoft.com/office/officeart/2005/8/layout/list1"/>
    <dgm:cxn modelId="{DDA5119F-E538-9144-B95F-E32F4E28333A}" type="presParOf" srcId="{185C1241-D428-4C79-8E19-F1A2F4DE73AC}" destId="{8541C13F-93B1-844F-94B7-6EC52720A2F7}" srcOrd="13" destOrd="0" presId="urn:microsoft.com/office/officeart/2005/8/layout/list1"/>
    <dgm:cxn modelId="{3755F242-FF6C-7F40-9462-F40F923D41D1}" type="presParOf" srcId="{185C1241-D428-4C79-8E19-F1A2F4DE73AC}" destId="{B60A3171-52E4-934C-88BD-D0CF4EBB26F9}" srcOrd="14" destOrd="0" presId="urn:microsoft.com/office/officeart/2005/8/layout/list1"/>
    <dgm:cxn modelId="{11DF14E4-88B7-B448-AE05-7B2EFFD34B9C}" type="presParOf" srcId="{185C1241-D428-4C79-8E19-F1A2F4DE73AC}" destId="{284DCBC7-75AA-644C-A92D-26900FCBFB69}" srcOrd="15" destOrd="0" presId="urn:microsoft.com/office/officeart/2005/8/layout/list1"/>
    <dgm:cxn modelId="{3696F27E-18DF-334A-B5D7-43D31C5C2163}" type="presParOf" srcId="{185C1241-D428-4C79-8E19-F1A2F4DE73AC}" destId="{CBAFE653-2808-664A-B1F8-88F647DCDD6C}" srcOrd="16" destOrd="0" presId="urn:microsoft.com/office/officeart/2005/8/layout/list1"/>
    <dgm:cxn modelId="{6A0E6679-B94C-4E4C-B345-BC5206DA5A73}" type="presParOf" srcId="{CBAFE653-2808-664A-B1F8-88F647DCDD6C}" destId="{FAA20FB7-1631-D54B-B4EB-66D9D1BBD155}" srcOrd="0" destOrd="0" presId="urn:microsoft.com/office/officeart/2005/8/layout/list1"/>
    <dgm:cxn modelId="{78449A14-E195-F142-B3C5-5A618725E810}" type="presParOf" srcId="{CBAFE653-2808-664A-B1F8-88F647DCDD6C}" destId="{D2DEA1B1-13F3-184A-8254-B988B6F02E76}" srcOrd="1" destOrd="0" presId="urn:microsoft.com/office/officeart/2005/8/layout/list1"/>
    <dgm:cxn modelId="{B5F47961-8DF4-5444-997C-D8326F435A15}" type="presParOf" srcId="{185C1241-D428-4C79-8E19-F1A2F4DE73AC}" destId="{263C2CB4-7BAA-3246-8FAB-27C123470B54}" srcOrd="17" destOrd="0" presId="urn:microsoft.com/office/officeart/2005/8/layout/list1"/>
    <dgm:cxn modelId="{4082231D-F874-D94F-A4D1-AD647B4126C5}" type="presParOf" srcId="{185C1241-D428-4C79-8E19-F1A2F4DE73AC}" destId="{64710BB9-7483-4742-832F-65AC2E208DA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D4FEF-FDE3-41EF-A1E7-3F332E6C13BA}">
      <dsp:nvSpPr>
        <dsp:cNvPr id="0" name=""/>
        <dsp:cNvSpPr/>
      </dsp:nvSpPr>
      <dsp:spPr>
        <a:xfrm>
          <a:off x="0" y="344180"/>
          <a:ext cx="822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3C3E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427B26-F834-4ACB-A000-4BCC5B6C4A94}">
      <dsp:nvSpPr>
        <dsp:cNvPr id="0" name=""/>
        <dsp:cNvSpPr/>
      </dsp:nvSpPr>
      <dsp:spPr>
        <a:xfrm>
          <a:off x="411480" y="48980"/>
          <a:ext cx="5760720" cy="5904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+mj-ea"/>
              <a:ea typeface="+mj-ea"/>
            </a:rPr>
            <a:t>背景与特点</a:t>
          </a:r>
          <a:endParaRPr lang="zh-CN" altLang="en-US" sz="2000" b="1" kern="1200" dirty="0">
            <a:latin typeface="+mj-ea"/>
            <a:ea typeface="+mj-ea"/>
          </a:endParaRPr>
        </a:p>
      </dsp:txBody>
      <dsp:txXfrm>
        <a:off x="440301" y="77801"/>
        <a:ext cx="5703078" cy="532758"/>
      </dsp:txXfrm>
    </dsp:sp>
    <dsp:sp modelId="{9D0C39B3-171B-401C-A704-23A621A6EB9A}">
      <dsp:nvSpPr>
        <dsp:cNvPr id="0" name=""/>
        <dsp:cNvSpPr/>
      </dsp:nvSpPr>
      <dsp:spPr>
        <a:xfrm>
          <a:off x="0" y="1251380"/>
          <a:ext cx="822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3C3E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6191D8-CA00-4961-A8D2-91AABE1C8158}">
      <dsp:nvSpPr>
        <dsp:cNvPr id="0" name=""/>
        <dsp:cNvSpPr/>
      </dsp:nvSpPr>
      <dsp:spPr>
        <a:xfrm>
          <a:off x="411480" y="956180"/>
          <a:ext cx="5760720" cy="5904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+mj-ea"/>
              <a:ea typeface="+mj-ea"/>
            </a:rPr>
            <a:t>上手</a:t>
          </a:r>
          <a:r>
            <a:rPr lang="en-US" altLang="zh-CN" sz="2000" b="1" kern="1200" dirty="0" smtClean="0">
              <a:latin typeface="+mj-ea"/>
              <a:ea typeface="+mj-ea"/>
            </a:rPr>
            <a:t>Quick</a:t>
          </a:r>
          <a:r>
            <a:rPr lang="zh-CN" altLang="en-US" sz="2000" b="1" kern="1200" dirty="0" smtClean="0">
              <a:latin typeface="+mj-ea"/>
              <a:ea typeface="+mj-ea"/>
            </a:rPr>
            <a:t> </a:t>
          </a:r>
          <a:r>
            <a:rPr lang="en-US" altLang="zh-CN" sz="2000" b="1" kern="1200" dirty="0" smtClean="0">
              <a:latin typeface="+mj-ea"/>
              <a:ea typeface="+mj-ea"/>
            </a:rPr>
            <a:t>Start</a:t>
          </a:r>
        </a:p>
      </dsp:txBody>
      <dsp:txXfrm>
        <a:off x="440301" y="985001"/>
        <a:ext cx="5703078" cy="532758"/>
      </dsp:txXfrm>
    </dsp:sp>
    <dsp:sp modelId="{2C19FFA7-7229-42AA-9C54-CC3DA2FF783A}">
      <dsp:nvSpPr>
        <dsp:cNvPr id="0" name=""/>
        <dsp:cNvSpPr/>
      </dsp:nvSpPr>
      <dsp:spPr>
        <a:xfrm>
          <a:off x="0" y="2158581"/>
          <a:ext cx="822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3C3E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199BE-7743-4607-B50A-3EA066B96493}">
      <dsp:nvSpPr>
        <dsp:cNvPr id="0" name=""/>
        <dsp:cNvSpPr/>
      </dsp:nvSpPr>
      <dsp:spPr>
        <a:xfrm>
          <a:off x="411480" y="1863381"/>
          <a:ext cx="5760720" cy="5904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+mj-ea"/>
              <a:ea typeface="+mj-ea"/>
            </a:rPr>
            <a:t>深入实践</a:t>
          </a:r>
          <a:endParaRPr lang="en-US" altLang="zh-CN" sz="2000" b="1" kern="1200" dirty="0" smtClean="0">
            <a:latin typeface="+mj-ea"/>
            <a:ea typeface="+mj-ea"/>
          </a:endParaRPr>
        </a:p>
      </dsp:txBody>
      <dsp:txXfrm>
        <a:off x="440301" y="1892202"/>
        <a:ext cx="5703078" cy="532758"/>
      </dsp:txXfrm>
    </dsp:sp>
    <dsp:sp modelId="{B60A3171-52E4-934C-88BD-D0CF4EBB26F9}">
      <dsp:nvSpPr>
        <dsp:cNvPr id="0" name=""/>
        <dsp:cNvSpPr/>
      </dsp:nvSpPr>
      <dsp:spPr>
        <a:xfrm>
          <a:off x="0" y="3065781"/>
          <a:ext cx="822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1E356-EDE5-9945-9436-B934F04DEA6E}">
      <dsp:nvSpPr>
        <dsp:cNvPr id="0" name=""/>
        <dsp:cNvSpPr/>
      </dsp:nvSpPr>
      <dsp:spPr>
        <a:xfrm>
          <a:off x="411480" y="2770581"/>
          <a:ext cx="5760720" cy="5904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+mj-ea"/>
              <a:ea typeface="+mj-ea"/>
            </a:rPr>
            <a:t>高级玩法</a:t>
          </a:r>
          <a:endParaRPr lang="en-US" altLang="zh-CN" sz="2000" b="1" kern="1200" dirty="0" smtClean="0">
            <a:latin typeface="+mj-ea"/>
            <a:ea typeface="+mj-ea"/>
          </a:endParaRPr>
        </a:p>
      </dsp:txBody>
      <dsp:txXfrm>
        <a:off x="440301" y="2799402"/>
        <a:ext cx="5703078" cy="532758"/>
      </dsp:txXfrm>
    </dsp:sp>
    <dsp:sp modelId="{64710BB9-7483-4742-832F-65AC2E208DA3}">
      <dsp:nvSpPr>
        <dsp:cNvPr id="0" name=""/>
        <dsp:cNvSpPr/>
      </dsp:nvSpPr>
      <dsp:spPr>
        <a:xfrm>
          <a:off x="0" y="3972981"/>
          <a:ext cx="822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DEA1B1-13F3-184A-8254-B988B6F02E76}">
      <dsp:nvSpPr>
        <dsp:cNvPr id="0" name=""/>
        <dsp:cNvSpPr/>
      </dsp:nvSpPr>
      <dsp:spPr>
        <a:xfrm>
          <a:off x="411480" y="3677781"/>
          <a:ext cx="5760720" cy="5904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smtClean="0">
              <a:latin typeface="+mj-ea"/>
              <a:ea typeface="+mj-ea"/>
            </a:rPr>
            <a:t>项目中的一些技巧</a:t>
          </a:r>
        </a:p>
      </dsp:txBody>
      <dsp:txXfrm>
        <a:off x="440301" y="3706602"/>
        <a:ext cx="5703078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83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83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D348E35-CA60-4396-9C90-CDE4FA5CA8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2088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6463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908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31338"/>
            <a:ext cx="28908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1E235BB-60AB-48BA-B413-32C4D92E84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712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F74210-3E8B-4B14-A7DE-CF7B90DBEFE5}" type="slidenum">
              <a:rPr lang="en-US" altLang="zh-CN" smtClean="0"/>
              <a:pPr/>
              <a:t>1</a:t>
            </a:fld>
            <a:endParaRPr lang="en-US" altLang="zh-CN" dirty="0" smtClean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235BB-60AB-48BA-B413-32C4D92E849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235BB-60AB-48BA-B413-32C4D92E849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235BB-60AB-48BA-B413-32C4D92E849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235BB-60AB-48BA-B413-32C4D92E849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235BB-60AB-48BA-B413-32C4D92E849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235BB-60AB-48BA-B413-32C4D92E8490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235BB-60AB-48BA-B413-32C4D92E8490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logonew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40650" y="6105525"/>
            <a:ext cx="1022350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9" descr="bd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3068638"/>
            <a:ext cx="15906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 baseline="0" dirty="0" smtClean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2136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213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DB6C-B6F2-493B-9479-005F083C0080}" type="datetimeFigureOut">
              <a:rPr lang="zh-CN" altLang="en-US" smtClean="0"/>
              <a:pPr/>
              <a:t>15/12/11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C18D-AD1E-44A8-B4E5-3A5B893948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DB6C-B6F2-493B-9479-005F083C0080}" type="datetimeFigureOut">
              <a:rPr lang="zh-CN" altLang="en-US" smtClean="0"/>
              <a:pPr/>
              <a:t>15/12/11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C18D-AD1E-44A8-B4E5-3A5B893948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DB6C-B6F2-493B-9479-005F083C0080}" type="datetimeFigureOut">
              <a:rPr lang="zh-CN" altLang="en-US" smtClean="0"/>
              <a:pPr/>
              <a:t>15/12/11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C18D-AD1E-44A8-B4E5-3A5B893948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DB6C-B6F2-493B-9479-005F083C0080}" type="datetimeFigureOut">
              <a:rPr lang="zh-CN" altLang="en-US" smtClean="0"/>
              <a:pPr/>
              <a:t>15/12/11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C18D-AD1E-44A8-B4E5-3A5B893948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DB6C-B6F2-493B-9479-005F083C0080}" type="datetimeFigureOut">
              <a:rPr lang="zh-CN" altLang="en-US" smtClean="0"/>
              <a:pPr/>
              <a:t>15/12/11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C18D-AD1E-44A8-B4E5-3A5B893948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DB6C-B6F2-493B-9479-005F083C0080}" type="datetimeFigureOut">
              <a:rPr lang="zh-CN" altLang="en-US" smtClean="0"/>
              <a:pPr/>
              <a:t>15/12/11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C18D-AD1E-44A8-B4E5-3A5B893948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3200" b="1" baseline="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DB6C-B6F2-493B-9479-005F083C0080}" type="datetimeFigureOut">
              <a:rPr lang="zh-CN" altLang="en-US" smtClean="0"/>
              <a:pPr/>
              <a:t>15/12/11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C18D-AD1E-44A8-B4E5-3A5B893948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DB6C-B6F2-493B-9479-005F083C0080}" type="datetimeFigureOut">
              <a:rPr lang="zh-CN" altLang="en-US" smtClean="0"/>
              <a:pPr/>
              <a:t>15/12/11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C18D-AD1E-44A8-B4E5-3A5B893948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DB6C-B6F2-493B-9479-005F083C0080}" type="datetimeFigureOut">
              <a:rPr lang="zh-CN" altLang="en-US" smtClean="0"/>
              <a:pPr/>
              <a:t>15/12/11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C18D-AD1E-44A8-B4E5-3A5B893948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DB6C-B6F2-493B-9479-005F083C0080}" type="datetimeFigureOut">
              <a:rPr lang="zh-CN" altLang="en-US" smtClean="0"/>
              <a:pPr/>
              <a:t>15/12/11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C18D-AD1E-44A8-B4E5-3A5B893948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3200" b="1" baseline="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5700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5700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 baseline="0" dirty="0" smtClean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700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  <p:pic>
        <p:nvPicPr>
          <p:cNvPr id="1027" name="Picture 21" descr="logonew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740650" y="6105525"/>
            <a:ext cx="1022350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24" descr="bd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60375" y="981075"/>
            <a:ext cx="15906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4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92929"/>
        </a:buClr>
        <a:buSzPct val="150000"/>
        <a:buChar char="•"/>
        <a:defRPr sz="3200">
          <a:solidFill>
            <a:schemeClr val="tx1"/>
          </a:solidFill>
          <a:latin typeface="+mj-ea"/>
          <a:ea typeface="+mj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92929"/>
        </a:buClr>
        <a:buSzPct val="150000"/>
        <a:buChar char="–"/>
        <a:defRPr sz="2800">
          <a:solidFill>
            <a:schemeClr val="tx1"/>
          </a:solidFill>
          <a:latin typeface="+mj-ea"/>
          <a:ea typeface="+mj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92929"/>
        </a:buClr>
        <a:buSzPct val="150000"/>
        <a:buChar char="•"/>
        <a:defRPr sz="2400">
          <a:solidFill>
            <a:schemeClr val="tx1"/>
          </a:solidFill>
          <a:latin typeface="+mj-ea"/>
          <a:ea typeface="+mj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92929"/>
        </a:buClr>
        <a:buSzPct val="150000"/>
        <a:buChar char="–"/>
        <a:defRPr sz="2000">
          <a:solidFill>
            <a:schemeClr val="tx1"/>
          </a:solidFill>
          <a:latin typeface="+mj-ea"/>
          <a:ea typeface="+mj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92929"/>
        </a:buClr>
        <a:buSzPct val="150000"/>
        <a:buChar char="»"/>
        <a:defRPr sz="2000">
          <a:solidFill>
            <a:schemeClr val="tx1"/>
          </a:solidFill>
          <a:latin typeface="+mj-ea"/>
          <a:ea typeface="+mj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292929"/>
        </a:buClr>
        <a:buSzPct val="15000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292929"/>
        </a:buClr>
        <a:buSzPct val="15000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292929"/>
        </a:buClr>
        <a:buSzPct val="15000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292929"/>
        </a:buClr>
        <a:buSzPct val="15000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EDB6C-B6F2-493B-9479-005F083C0080}" type="datetimeFigureOut">
              <a:rPr lang="zh-CN" altLang="en-US" smtClean="0"/>
              <a:pPr/>
              <a:t>15/12/11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1C18D-AD1E-44A8-B4E5-3A5B893948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aven.scm.baidu.com:8081/nexus/index.html%23nexus-search;quick~fluent-validator-spring" TargetMode="External"/><Relationship Id="rId4" Type="http://schemas.openxmlformats.org/officeDocument/2006/relationships/hyperlink" Target="http://cegtech.baidu.com/?p=872" TargetMode="Externa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eoremind/fluent-validator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323850" y="1772816"/>
            <a:ext cx="8391525" cy="144028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fontAlgn="ctr" hangingPunct="1"/>
            <a:r>
              <a:rPr lang="zh-CN" altLang="en-US" sz="36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业务逻辑验证利器</a:t>
            </a:r>
            <a:r>
              <a:rPr lang="en-US" altLang="zh-CN" sz="36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br>
              <a:rPr lang="en-US" altLang="zh-CN" sz="36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36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Fluent-Validator</a:t>
            </a:r>
            <a:r>
              <a:rPr lang="zh-CN" altLang="en-US" sz="36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介绍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Step1. </a:t>
            </a:r>
            <a:r>
              <a:rPr kumimoji="1" lang="zh-CN" altLang="en-US" dirty="0" smtClean="0"/>
              <a:t>加</a:t>
            </a:r>
            <a:r>
              <a:rPr kumimoji="1" lang="en-US" altLang="zh-CN" dirty="0" smtClean="0"/>
              <a:t>Maven</a:t>
            </a:r>
            <a:r>
              <a:rPr kumimoji="1" lang="zh-CN" altLang="en-US" dirty="0" smtClean="0"/>
              <a:t>依赖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&lt;dependency&gt;</a:t>
            </a:r>
            <a:br>
              <a:rPr lang="en-US" altLang="zh-CN" sz="2000" dirty="0"/>
            </a:br>
            <a:r>
              <a:rPr lang="en-US" altLang="zh-CN" sz="2000" dirty="0"/>
              <a:t>    &lt;</a:t>
            </a:r>
            <a:r>
              <a:rPr lang="en-US" altLang="zh-CN" sz="2000" dirty="0" err="1"/>
              <a:t>groupId</a:t>
            </a:r>
            <a:r>
              <a:rPr lang="en-US" altLang="zh-CN" sz="2000" dirty="0"/>
              <a:t>&gt;</a:t>
            </a:r>
            <a:r>
              <a:rPr lang="en-US" altLang="zh-CN" sz="2000" dirty="0" err="1"/>
              <a:t>com.baidu.unbiz</a:t>
            </a:r>
            <a:r>
              <a:rPr lang="en-US" altLang="zh-CN" sz="2000" dirty="0"/>
              <a:t>&lt;/</a:t>
            </a:r>
            <a:r>
              <a:rPr lang="en-US" altLang="zh-CN" sz="2000" dirty="0" err="1"/>
              <a:t>groupId</a:t>
            </a:r>
            <a:r>
              <a:rPr lang="en-US" altLang="zh-CN" sz="2000" dirty="0"/>
              <a:t>&gt;</a:t>
            </a:r>
            <a:br>
              <a:rPr lang="en-US" altLang="zh-CN" sz="2000" dirty="0"/>
            </a:br>
            <a:r>
              <a:rPr lang="en-US" altLang="zh-CN" sz="2000" dirty="0"/>
              <a:t>    &lt;</a:t>
            </a:r>
            <a:r>
              <a:rPr lang="en-US" altLang="zh-CN" sz="2000" dirty="0" err="1"/>
              <a:t>artifactId</a:t>
            </a:r>
            <a:r>
              <a:rPr lang="en-US" altLang="zh-CN" sz="2000" dirty="0"/>
              <a:t>&gt;fluent-</a:t>
            </a:r>
            <a:r>
              <a:rPr lang="en-US" altLang="zh-CN" sz="2000" dirty="0" smtClean="0"/>
              <a:t>validator&lt;</a:t>
            </a:r>
            <a:r>
              <a:rPr lang="en-US" altLang="zh-CN" sz="2000" dirty="0"/>
              <a:t>/</a:t>
            </a:r>
            <a:r>
              <a:rPr lang="en-US" altLang="zh-CN" sz="2000" dirty="0" err="1"/>
              <a:t>artifactId</a:t>
            </a:r>
            <a:r>
              <a:rPr lang="en-US" altLang="zh-CN" sz="2000" dirty="0"/>
              <a:t>&gt;</a:t>
            </a:r>
            <a:br>
              <a:rPr lang="en-US" altLang="zh-CN" sz="2000" dirty="0"/>
            </a:br>
            <a:r>
              <a:rPr lang="en-US" altLang="zh-CN" sz="2000" dirty="0"/>
              <a:t>    &lt;version&gt;1.0.7&lt;/version&gt;</a:t>
            </a:r>
            <a:br>
              <a:rPr lang="en-US" altLang="zh-CN" sz="2000" dirty="0"/>
            </a:br>
            <a:r>
              <a:rPr lang="en-US" altLang="zh-CN" sz="2000" dirty="0"/>
              <a:t>    &lt;exclusions&gt;</a:t>
            </a:r>
            <a:br>
              <a:rPr lang="en-US" altLang="zh-CN" sz="2000" dirty="0"/>
            </a:br>
            <a:r>
              <a:rPr lang="en-US" altLang="zh-CN" sz="2000" dirty="0"/>
              <a:t>        &lt;exclusion&gt;</a:t>
            </a:r>
            <a:br>
              <a:rPr lang="en-US" altLang="zh-CN" sz="2000" dirty="0"/>
            </a:br>
            <a:r>
              <a:rPr lang="en-US" altLang="zh-CN" sz="2000" dirty="0"/>
              <a:t>            &lt;</a:t>
            </a:r>
            <a:r>
              <a:rPr lang="en-US" altLang="zh-CN" sz="2000" dirty="0" err="1"/>
              <a:t>groupId</a:t>
            </a:r>
            <a:r>
              <a:rPr lang="en-US" altLang="zh-CN" sz="2000" dirty="0"/>
              <a:t>&gt;org.slf4j&lt;/</a:t>
            </a:r>
            <a:r>
              <a:rPr lang="en-US" altLang="zh-CN" sz="2000" dirty="0" err="1"/>
              <a:t>groupId</a:t>
            </a:r>
            <a:r>
              <a:rPr lang="en-US" altLang="zh-CN" sz="2000" dirty="0"/>
              <a:t>&gt;</a:t>
            </a:r>
            <a:br>
              <a:rPr lang="en-US" altLang="zh-CN" sz="2000" dirty="0"/>
            </a:br>
            <a:r>
              <a:rPr lang="en-US" altLang="zh-CN" sz="2000" dirty="0"/>
              <a:t>            &lt;</a:t>
            </a:r>
            <a:r>
              <a:rPr lang="en-US" altLang="zh-CN" sz="2000" dirty="0" err="1"/>
              <a:t>artifactId</a:t>
            </a:r>
            <a:r>
              <a:rPr lang="en-US" altLang="zh-CN" sz="2000" dirty="0"/>
              <a:t>&gt;slf4j-log4j12&lt;/</a:t>
            </a:r>
            <a:r>
              <a:rPr lang="en-US" altLang="zh-CN" sz="2000" dirty="0" err="1"/>
              <a:t>artifactId</a:t>
            </a:r>
            <a:r>
              <a:rPr lang="en-US" altLang="zh-CN" sz="2000" dirty="0"/>
              <a:t>&gt;</a:t>
            </a:r>
            <a:br>
              <a:rPr lang="en-US" altLang="zh-CN" sz="2000" dirty="0"/>
            </a:br>
            <a:r>
              <a:rPr lang="en-US" altLang="zh-CN" sz="2000" dirty="0"/>
              <a:t>        &lt;/exclusion&gt;</a:t>
            </a:r>
            <a:br>
              <a:rPr lang="en-US" altLang="zh-CN" sz="2000" dirty="0"/>
            </a:br>
            <a:r>
              <a:rPr lang="en-US" altLang="zh-CN" sz="2000" dirty="0"/>
              <a:t>    &lt;/exclusions&gt;</a:t>
            </a:r>
            <a:br>
              <a:rPr lang="en-US" altLang="zh-CN" sz="2000" dirty="0"/>
            </a:br>
            <a:r>
              <a:rPr lang="en-US" altLang="zh-CN" sz="2000" dirty="0"/>
              <a:t>&lt;/dependency&gt;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91887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Step2. </a:t>
            </a:r>
            <a:r>
              <a:rPr kumimoji="1" lang="zh-CN" altLang="en-US" dirty="0" smtClean="0"/>
              <a:t>开发一个</a:t>
            </a:r>
            <a:r>
              <a:rPr kumimoji="1" lang="en-US" altLang="zh-CN" dirty="0" smtClean="0"/>
              <a:t>POJO</a:t>
            </a:r>
            <a:endParaRPr kumimoji="1" lang="zh-CN" altLang="en-US" dirty="0"/>
          </a:p>
        </p:txBody>
      </p:sp>
      <p:pic>
        <p:nvPicPr>
          <p:cNvPr id="8" name="内容占位符 4" descr="屏幕快照 2015-11-17 下午2.05.2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" r="3424"/>
          <a:stretch>
            <a:fillRect/>
          </a:stretch>
        </p:blipFill>
        <p:spPr>
          <a:xfrm>
            <a:off x="467544" y="1628800"/>
            <a:ext cx="6059016" cy="3332225"/>
          </a:xfrm>
        </p:spPr>
      </p:pic>
    </p:spTree>
    <p:extLst>
      <p:ext uri="{BB962C8B-B14F-4D97-AF65-F5344CB8AC3E}">
        <p14:creationId xmlns:p14="http://schemas.microsoft.com/office/powerpoint/2010/main" val="19067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Step3. </a:t>
            </a:r>
            <a:r>
              <a:rPr kumimoji="1" lang="zh-CN" altLang="en-US" dirty="0" smtClean="0"/>
              <a:t>开发一个专职</a:t>
            </a:r>
            <a:r>
              <a:rPr kumimoji="1" lang="en-US" altLang="zh-CN" dirty="0" smtClean="0"/>
              <a:t>Validator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 descr="屏幕快照 2015-11-17 下午2.06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9871126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90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Step</a:t>
            </a:r>
            <a:r>
              <a:rPr kumimoji="1" lang="en-US" altLang="zh-CN" dirty="0"/>
              <a:t>4</a:t>
            </a:r>
            <a:r>
              <a:rPr kumimoji="1" lang="en-US" altLang="zh-CN" dirty="0" smtClean="0"/>
              <a:t>. </a:t>
            </a:r>
            <a:r>
              <a:rPr kumimoji="1" lang="zh-CN" altLang="en-US" dirty="0" smtClean="0"/>
              <a:t>开始验证</a:t>
            </a:r>
            <a:endParaRPr kumimoji="1" lang="zh-CN" altLang="en-US" dirty="0"/>
          </a:p>
        </p:txBody>
      </p:sp>
      <p:pic>
        <p:nvPicPr>
          <p:cNvPr id="5" name="图片 4" descr="屏幕快照 2015-11-17 下午2.08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5" y="1484784"/>
            <a:ext cx="8997459" cy="266429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0901" y="4221088"/>
            <a:ext cx="903649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TW" altLang="en-US" sz="1600" dirty="0" smtClean="0"/>
              <a:t>说明</a:t>
            </a:r>
            <a:r>
              <a:rPr lang="en-US" altLang="zh-TW" sz="1600" dirty="0" smtClean="0"/>
              <a:t>:</a:t>
            </a:r>
          </a:p>
          <a:p>
            <a:pPr algn="l"/>
            <a:r>
              <a:rPr lang="zh-TW" altLang="en-US" sz="1600" dirty="0" smtClean="0"/>
              <a:t>首先我们通过</a:t>
            </a:r>
            <a:r>
              <a:rPr lang="en-US" altLang="zh-TW" sz="1600" dirty="0" err="1"/>
              <a:t>FluentValidator.checkAll</a:t>
            </a:r>
            <a:r>
              <a:rPr lang="en-US" altLang="zh-TW" sz="1600" dirty="0"/>
              <a:t>()</a:t>
            </a:r>
            <a:r>
              <a:rPr lang="zh-TW" altLang="en-US" sz="1600" dirty="0"/>
              <a:t>获取了一个</a:t>
            </a:r>
            <a:r>
              <a:rPr lang="en-US" altLang="zh-TW" sz="1600" dirty="0" err="1"/>
              <a:t>FluentValidator</a:t>
            </a:r>
            <a:r>
              <a:rPr lang="zh-TW" altLang="en-US" sz="1600" dirty="0"/>
              <a:t>实例，紧接着调用了</a:t>
            </a:r>
            <a:r>
              <a:rPr lang="en-US" altLang="zh-TW" sz="1600" dirty="0" err="1"/>
              <a:t>failFast</a:t>
            </a:r>
            <a:r>
              <a:rPr lang="en-US" altLang="zh-TW" sz="1600" dirty="0"/>
              <a:t>()</a:t>
            </a:r>
            <a:r>
              <a:rPr lang="zh-TW" altLang="en-US" sz="1600" dirty="0"/>
              <a:t>表示有错了立即返回，它的反义词是</a:t>
            </a:r>
            <a:r>
              <a:rPr lang="en-US" altLang="zh-TW" sz="1600" dirty="0" err="1"/>
              <a:t>failOver</a:t>
            </a:r>
            <a:r>
              <a:rPr lang="zh-TW" altLang="en-US" sz="1600" dirty="0"/>
              <a:t>，然后，一连串</a:t>
            </a:r>
            <a:r>
              <a:rPr lang="en-US" altLang="zh-TW" sz="1600" dirty="0"/>
              <a:t>on()</a:t>
            </a:r>
            <a:r>
              <a:rPr lang="zh-TW" altLang="en-US" sz="1600" dirty="0"/>
              <a:t>操作表示在</a:t>
            </a:r>
            <a:r>
              <a:rPr lang="en-US" altLang="zh-TW" sz="1600" dirty="0"/>
              <a:t>Car</a:t>
            </a:r>
            <a:r>
              <a:rPr lang="zh-TW" altLang="en-US" sz="1600" dirty="0"/>
              <a:t>的</a:t>
            </a:r>
            <a:r>
              <a:rPr lang="en-US" altLang="zh-TW" sz="1600" dirty="0"/>
              <a:t>3</a:t>
            </a:r>
            <a:r>
              <a:rPr lang="zh-TW" altLang="en-US" sz="1600" dirty="0"/>
              <a:t>个属性上依次使用</a:t>
            </a:r>
            <a:r>
              <a:rPr lang="en-US" altLang="zh-TW" sz="1600" dirty="0"/>
              <a:t>3</a:t>
            </a:r>
            <a:r>
              <a:rPr lang="zh-TW" altLang="en-US" sz="1600" dirty="0"/>
              <a:t>个校验器进行校验（这个过程叫做</a:t>
            </a:r>
            <a:r>
              <a:rPr lang="en-US" altLang="zh-TW" sz="1600" dirty="0"/>
              <a:t>applying constraints</a:t>
            </a:r>
            <a:r>
              <a:rPr lang="zh-TW" altLang="en-US" sz="1600" dirty="0"/>
              <a:t>），截止到此，真正的校验还并没有做，这就是所谓的“惰性求值（</a:t>
            </a:r>
            <a:r>
              <a:rPr lang="en-US" altLang="zh-TW" sz="1600" dirty="0"/>
              <a:t>Lazy valuation</a:t>
            </a:r>
            <a:r>
              <a:rPr lang="zh-TW" altLang="en-US" sz="1600" dirty="0"/>
              <a:t>）”，有点像</a:t>
            </a:r>
            <a:r>
              <a:rPr lang="en-US" altLang="zh-TW" sz="1600" dirty="0"/>
              <a:t>Java8 Stream API</a:t>
            </a:r>
            <a:r>
              <a:rPr lang="zh-TW" altLang="en-US" sz="1600" dirty="0"/>
              <a:t>中的</a:t>
            </a:r>
            <a:r>
              <a:rPr lang="en-US" altLang="zh-TW" sz="1600" dirty="0"/>
              <a:t>filter()</a:t>
            </a:r>
            <a:r>
              <a:rPr lang="zh-TW" altLang="en-US" sz="1600" dirty="0"/>
              <a:t>、</a:t>
            </a:r>
            <a:r>
              <a:rPr lang="en-US" altLang="zh-TW" sz="1600" dirty="0"/>
              <a:t>map()</a:t>
            </a:r>
            <a:r>
              <a:rPr lang="zh-TW" altLang="en-US" sz="1600" dirty="0"/>
              <a:t>方法，直到</a:t>
            </a:r>
            <a:r>
              <a:rPr lang="en-US" altLang="zh-TW" sz="1600" dirty="0" err="1"/>
              <a:t>doValidate</a:t>
            </a:r>
            <a:r>
              <a:rPr lang="en-US" altLang="zh-TW" sz="1600" dirty="0"/>
              <a:t>()</a:t>
            </a:r>
            <a:r>
              <a:rPr lang="zh-TW" altLang="en-US" sz="1600" dirty="0"/>
              <a:t>验证才真正执行了，最后我们需要收殓出来一个结果供</a:t>
            </a:r>
            <a:r>
              <a:rPr lang="en-US" altLang="zh-TW" sz="1600" dirty="0"/>
              <a:t>caller</a:t>
            </a:r>
            <a:r>
              <a:rPr lang="zh-TW" altLang="en-US" sz="1600" dirty="0"/>
              <a:t>获取打印，直接使用默认提供的静态方法</a:t>
            </a:r>
            <a:r>
              <a:rPr lang="en-US" altLang="zh-TW" sz="1600" dirty="0" err="1"/>
              <a:t>toSimple</a:t>
            </a:r>
            <a:r>
              <a:rPr lang="en-US" altLang="zh-TW" sz="1600" dirty="0"/>
              <a:t>()</a:t>
            </a:r>
            <a:r>
              <a:rPr lang="zh-TW" altLang="en-US" sz="1600" dirty="0"/>
              <a:t>来做一个回调函数传入</a:t>
            </a:r>
            <a:r>
              <a:rPr lang="en-US" altLang="zh-TW" sz="1600" dirty="0"/>
              <a:t>result()</a:t>
            </a:r>
            <a:r>
              <a:rPr lang="zh-TW" altLang="en-US" sz="1600" dirty="0"/>
              <a:t>方法，最终返回</a:t>
            </a:r>
            <a:r>
              <a:rPr lang="en-US" altLang="zh-TW" sz="1600" dirty="0"/>
              <a:t>Result</a:t>
            </a:r>
            <a:r>
              <a:rPr lang="zh-TW" altLang="en-US" sz="1600" dirty="0"/>
              <a:t>类，如果座椅数不合法，那么控制台打印结果如下：</a:t>
            </a:r>
          </a:p>
          <a:p>
            <a:pPr algn="l"/>
            <a:endParaRPr lang="zh-TW" altLang="en-US" sz="1600" dirty="0"/>
          </a:p>
          <a:p>
            <a:pPr algn="l"/>
            <a:r>
              <a:rPr lang="en-US" altLang="zh-TW" sz="1600" dirty="0"/>
              <a:t>Result{</a:t>
            </a:r>
            <a:r>
              <a:rPr lang="en-US" altLang="zh-TW" sz="1600" dirty="0" err="1"/>
              <a:t>isSuccess</a:t>
            </a:r>
            <a:r>
              <a:rPr lang="en-US" altLang="zh-TW" sz="1600" dirty="0"/>
              <a:t>=false, errors=[Seat count is not valid, invalid value=99]}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03548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0" y="2852738"/>
            <a:ext cx="9144000" cy="1655762"/>
            <a:chOff x="0" y="2614"/>
            <a:chExt cx="5760" cy="1043"/>
          </a:xfrm>
        </p:grpSpPr>
        <p:sp>
          <p:nvSpPr>
            <p:cNvPr id="8" name="Oval 3"/>
            <p:cNvSpPr>
              <a:spLocks noChangeArrowheads="1"/>
            </p:cNvSpPr>
            <p:nvPr/>
          </p:nvSpPr>
          <p:spPr bwMode="auto">
            <a:xfrm>
              <a:off x="0" y="2614"/>
              <a:ext cx="5760" cy="1043"/>
            </a:xfrm>
            <a:prstGeom prst="ellipse">
              <a:avLst/>
            </a:pr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tint val="0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0" y="2614"/>
              <a:ext cx="5760" cy="640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50000">
                  <a:srgbClr val="FF0000">
                    <a:gamma/>
                    <a:shade val="69804"/>
                    <a:invGamma/>
                  </a:srgbClr>
                </a:gs>
                <a:gs pos="100000">
                  <a:srgbClr val="FF000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altLang="zh-CN" sz="12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zh-CN" altLang="en-US" sz="3600" dirty="0" smtClean="0">
                  <a:solidFill>
                    <a:schemeClr val="bg1"/>
                  </a:solidFill>
                  <a:latin typeface="+mj-ea"/>
                  <a:ea typeface="+mj-ea"/>
                </a:rPr>
                <a:t>深入实践</a:t>
              </a:r>
            </a:p>
            <a:p>
              <a:endParaRPr lang="en-US" altLang="zh-CN" sz="1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矩形 10"/>
          <p:cNvSpPr/>
          <p:nvPr/>
        </p:nvSpPr>
        <p:spPr bwMode="auto">
          <a:xfrm>
            <a:off x="251520" y="692696"/>
            <a:ext cx="2592288" cy="7200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168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Validator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ValidatorHandler</a:t>
            </a:r>
            <a:endParaRPr kumimoji="1" lang="zh-CN" altLang="en-US" dirty="0"/>
          </a:p>
        </p:txBody>
      </p:sp>
      <p:pic>
        <p:nvPicPr>
          <p:cNvPr id="5" name="图片 4" descr="屏幕快照 2015-11-17 下午2.10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908720"/>
            <a:ext cx="6933020" cy="59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62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Validator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ValidatorHandler</a:t>
            </a:r>
            <a:endParaRPr kumimoji="1" lang="zh-CN" altLang="en-US" dirty="0"/>
          </a:p>
        </p:txBody>
      </p:sp>
      <p:pic>
        <p:nvPicPr>
          <p:cNvPr id="3" name="图片 2" descr="屏幕快照 2015-11-17 下午2.12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56792"/>
            <a:ext cx="67818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11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Validator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ValidatorHandler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7544" y="1484784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dirty="0"/>
              <a:t>内部校验逻辑发生错误时候，有两个处理办法，</a:t>
            </a:r>
          </a:p>
          <a:p>
            <a:pPr algn="l"/>
            <a:endParaRPr lang="zh-CN" altLang="en-US" dirty="0"/>
          </a:p>
          <a:p>
            <a:pPr algn="l"/>
            <a:r>
              <a:rPr lang="zh-CN" altLang="en-US" dirty="0"/>
              <a:t>第一，简单处理，直接放入错误消息。</a:t>
            </a:r>
          </a:p>
        </p:txBody>
      </p:sp>
      <p:pic>
        <p:nvPicPr>
          <p:cNvPr id="5" name="图片 4" descr="屏幕快照 2015-11-17 下午2.13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04864"/>
            <a:ext cx="6120680" cy="20434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67544" y="4365104"/>
            <a:ext cx="82089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/>
              <a:t>第二，需要详细的信息，包括错误消息，错误属性</a:t>
            </a:r>
            <a:r>
              <a:rPr lang="en-US" altLang="zh-CN" dirty="0"/>
              <a:t>/</a:t>
            </a:r>
            <a:r>
              <a:rPr lang="zh-CN" altLang="en-US" dirty="0"/>
              <a:t>字段，错误值，错误码，都可以自己定义，放入错误的方法如下，</a:t>
            </a:r>
            <a:r>
              <a:rPr lang="en-US" altLang="zh-CN" dirty="0"/>
              <a:t>create()</a:t>
            </a:r>
            <a:r>
              <a:rPr lang="zh-CN" altLang="en-US" dirty="0"/>
              <a:t>方法传入消息（必填），</a:t>
            </a:r>
            <a:r>
              <a:rPr lang="en-US" altLang="zh-CN" dirty="0" err="1"/>
              <a:t>setErrorCode</a:t>
            </a:r>
            <a:r>
              <a:rPr lang="en-US" altLang="zh-CN" dirty="0"/>
              <a:t>()</a:t>
            </a:r>
            <a:r>
              <a:rPr lang="zh-CN" altLang="en-US" dirty="0"/>
              <a:t>方法设置错误码（选填），</a:t>
            </a:r>
            <a:r>
              <a:rPr lang="en-US" altLang="zh-CN" dirty="0" err="1"/>
              <a:t>setField</a:t>
            </a:r>
            <a:r>
              <a:rPr lang="en-US" altLang="zh-CN" dirty="0"/>
              <a:t>()</a:t>
            </a:r>
            <a:r>
              <a:rPr lang="zh-CN" altLang="en-US" dirty="0"/>
              <a:t>设置错误字段（选填），</a:t>
            </a:r>
            <a:r>
              <a:rPr lang="en-US" altLang="zh-CN" dirty="0" err="1"/>
              <a:t>setInvalidValue</a:t>
            </a:r>
            <a:r>
              <a:rPr lang="en-US" altLang="zh-CN" dirty="0"/>
              <a:t>()</a:t>
            </a:r>
            <a:r>
              <a:rPr lang="zh-CN" altLang="en-US" dirty="0"/>
              <a:t>设置错误值（选填）。</a:t>
            </a:r>
          </a:p>
        </p:txBody>
      </p:sp>
      <p:pic>
        <p:nvPicPr>
          <p:cNvPr id="7" name="图片 6" descr="屏幕快照 2015-11-17 下午2.14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12" y="5157192"/>
            <a:ext cx="68707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46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ValidatorChain</a:t>
            </a:r>
            <a:endParaRPr kumimoji="1" lang="zh-CN" altLang="en-US" dirty="0"/>
          </a:p>
        </p:txBody>
      </p:sp>
      <p:pic>
        <p:nvPicPr>
          <p:cNvPr id="3" name="图片 2" descr="屏幕快照 2015-11-17 下午2.14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" y="1700808"/>
            <a:ext cx="9177441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03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OnEach</a:t>
            </a:r>
            <a:endParaRPr kumimoji="1" lang="zh-CN" altLang="en-US" dirty="0"/>
          </a:p>
        </p:txBody>
      </p:sp>
      <p:pic>
        <p:nvPicPr>
          <p:cNvPr id="4" name="图片 3" descr="屏幕快照 2015-11-17 下午2.15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816"/>
            <a:ext cx="9144000" cy="179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80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Agenda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3020731"/>
              </p:ext>
            </p:extLst>
          </p:nvPr>
        </p:nvGraphicFramePr>
        <p:xfrm>
          <a:off x="457200" y="15700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FailOver</a:t>
            </a:r>
            <a:r>
              <a:rPr kumimoji="1" lang="en-US" altLang="zh-CN" dirty="0" smtClean="0"/>
              <a:t> or </a:t>
            </a:r>
            <a:r>
              <a:rPr kumimoji="1" lang="en-US" altLang="zh-CN" dirty="0" err="1" smtClean="0"/>
              <a:t>FailFast</a:t>
            </a:r>
            <a:endParaRPr kumimoji="1" lang="zh-CN" altLang="en-US" dirty="0"/>
          </a:p>
        </p:txBody>
      </p:sp>
      <p:pic>
        <p:nvPicPr>
          <p:cNvPr id="3" name="图片 2" descr="屏幕快照 2015-11-17 下午2.15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16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83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when</a:t>
            </a:r>
            <a:endParaRPr kumimoji="1" lang="zh-CN" altLang="en-US" dirty="0"/>
          </a:p>
        </p:txBody>
      </p:sp>
      <p:pic>
        <p:nvPicPr>
          <p:cNvPr id="4" name="图片 3" descr="屏幕快照 2015-11-17 下午2.15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00808"/>
            <a:ext cx="11299923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54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6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ValidateCallback</a:t>
            </a:r>
            <a:endParaRPr kumimoji="1" lang="zh-CN" altLang="en-US" dirty="0"/>
          </a:p>
        </p:txBody>
      </p:sp>
      <p:pic>
        <p:nvPicPr>
          <p:cNvPr id="3" name="图片 2" descr="屏幕快照 2015-11-17 下午2.17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43" y="908720"/>
            <a:ext cx="7488832" cy="578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2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6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ValidateCallback</a:t>
            </a:r>
            <a:endParaRPr kumimoji="1" lang="zh-CN" altLang="en-US" dirty="0"/>
          </a:p>
        </p:txBody>
      </p:sp>
      <p:pic>
        <p:nvPicPr>
          <p:cNvPr id="4" name="图片 3" descr="屏幕快照 2015-11-17 下午2.17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8" y="1196752"/>
            <a:ext cx="9042400" cy="3403600"/>
          </a:xfrm>
          <a:prstGeom prst="rect">
            <a:avLst/>
          </a:prstGeom>
        </p:spPr>
      </p:pic>
      <p:pic>
        <p:nvPicPr>
          <p:cNvPr id="5" name="图片 4" descr="屏幕快照 2015-11-17 下午2.17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8" y="4737100"/>
            <a:ext cx="88900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09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 smtClean="0"/>
              <a:t> 获取结果</a:t>
            </a:r>
            <a:endParaRPr kumimoji="1" lang="zh-CN" altLang="en-US" dirty="0"/>
          </a:p>
        </p:txBody>
      </p:sp>
      <p:pic>
        <p:nvPicPr>
          <p:cNvPr id="3" name="图片 2" descr="屏幕快照 2015-11-17 下午2.19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80928"/>
            <a:ext cx="9478783" cy="12241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9512" y="1268760"/>
            <a:ext cx="89644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/>
              <a:t>result()</a:t>
            </a:r>
            <a:r>
              <a:rPr lang="zh-CN" altLang="en-US" sz="2000" dirty="0"/>
              <a:t>接受一个</a:t>
            </a:r>
            <a:r>
              <a:rPr lang="en-US" altLang="zh-CN" sz="2000" dirty="0" err="1"/>
              <a:t>ResultCollector</a:t>
            </a:r>
            <a:r>
              <a:rPr lang="en-US" altLang="zh-CN" sz="2000" dirty="0"/>
              <a:t>&lt;T&gt;</a:t>
            </a:r>
            <a:r>
              <a:rPr lang="zh-CN" altLang="en-US" sz="2000" dirty="0"/>
              <a:t>接口，如上面所示，</a:t>
            </a:r>
            <a:r>
              <a:rPr lang="en-US" altLang="zh-CN" sz="2000" dirty="0" err="1"/>
              <a:t>toSimple</a:t>
            </a:r>
            <a:r>
              <a:rPr lang="en-US" altLang="zh-CN" sz="2000" dirty="0"/>
              <a:t>()</a:t>
            </a:r>
            <a:r>
              <a:rPr lang="zh-CN" altLang="en-US" sz="2000" dirty="0"/>
              <a:t>实际是个静态方法，这种方式在</a:t>
            </a:r>
            <a:r>
              <a:rPr lang="en-US" altLang="zh-CN" sz="2000" dirty="0"/>
              <a:t>Java8 Stream API</a:t>
            </a:r>
            <a:r>
              <a:rPr lang="zh-CN" altLang="en-US" sz="2000" dirty="0"/>
              <a:t>中很常见，默认可以使用</a:t>
            </a:r>
            <a:r>
              <a:rPr lang="en-US" altLang="zh-CN" sz="2000" dirty="0" err="1"/>
              <a:t>FluentValidator</a:t>
            </a:r>
            <a:r>
              <a:rPr lang="zh-CN" altLang="en-US" sz="2000" dirty="0"/>
              <a:t>自带的简单结果</a:t>
            </a:r>
            <a:r>
              <a:rPr lang="en-US" altLang="zh-CN" sz="2000" dirty="0"/>
              <a:t>Result</a:t>
            </a:r>
            <a:r>
              <a:rPr lang="zh-CN" altLang="en-US" sz="2000" dirty="0"/>
              <a:t>，如果需要可以使用复杂</a:t>
            </a:r>
            <a:r>
              <a:rPr lang="en-US" altLang="zh-CN" sz="2000" dirty="0" err="1"/>
              <a:t>ComplexResult</a:t>
            </a:r>
            <a:r>
              <a:rPr lang="zh-CN" altLang="en-US" sz="2000" dirty="0"/>
              <a:t>，内含错误消息，错误属性</a:t>
            </a:r>
            <a:r>
              <a:rPr lang="en-US" altLang="zh-CN" sz="2000" dirty="0"/>
              <a:t>/</a:t>
            </a:r>
            <a:r>
              <a:rPr lang="zh-CN" altLang="en-US" sz="2000" dirty="0"/>
              <a:t>字段，错误值，错误码，如下所示：</a:t>
            </a:r>
          </a:p>
        </p:txBody>
      </p:sp>
      <p:pic>
        <p:nvPicPr>
          <p:cNvPr id="7" name="图片 6" descr="屏幕快照 2015-11-17 下午2.20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077072"/>
            <a:ext cx="3975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47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8 </a:t>
            </a:r>
            <a:r>
              <a:rPr kumimoji="1" lang="zh-CN" altLang="en-US" dirty="0" smtClean="0"/>
              <a:t>关于运行时异常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如果验证中发生了一些不可控异常，例如数据库调用失败，</a:t>
            </a:r>
            <a:r>
              <a:rPr kumimoji="1" lang="en-US" altLang="zh-CN" dirty="0"/>
              <a:t>RPC</a:t>
            </a:r>
            <a:r>
              <a:rPr kumimoji="1" lang="zh-CN" altLang="en-US" dirty="0"/>
              <a:t>连接失效等，会抛出一些异常，如果</a:t>
            </a:r>
            <a:r>
              <a:rPr kumimoji="1" lang="en-US" altLang="zh-CN" dirty="0"/>
              <a:t>Validator</a:t>
            </a:r>
            <a:r>
              <a:rPr kumimoji="1" lang="zh-CN" altLang="en-US" dirty="0"/>
              <a:t>没有</a:t>
            </a:r>
            <a:r>
              <a:rPr kumimoji="1" lang="en-US" altLang="zh-CN" dirty="0"/>
              <a:t>try-catch</a:t>
            </a:r>
            <a:r>
              <a:rPr kumimoji="1" lang="zh-CN" altLang="en-US" dirty="0"/>
              <a:t>处理，</a:t>
            </a:r>
            <a:r>
              <a:rPr kumimoji="1" lang="en-US" altLang="zh-CN" dirty="0" err="1"/>
              <a:t>FluentValidator</a:t>
            </a:r>
            <a:r>
              <a:rPr kumimoji="1" lang="zh-CN" altLang="en-US" dirty="0"/>
              <a:t>会将这些异常封装在</a:t>
            </a:r>
            <a:r>
              <a:rPr kumimoji="1" lang="en-US" altLang="zh-CN" dirty="0" err="1"/>
              <a:t>RuntimeValidateException</a:t>
            </a:r>
            <a:r>
              <a:rPr kumimoji="1" lang="zh-CN" altLang="en-US" dirty="0"/>
              <a:t>，然后再</a:t>
            </a:r>
            <a:r>
              <a:rPr kumimoji="1" lang="en-US" altLang="zh-CN" dirty="0"/>
              <a:t>re-throw</a:t>
            </a:r>
            <a:r>
              <a:rPr kumimoji="1" lang="zh-CN" altLang="en-US" dirty="0"/>
              <a:t>出去，这个情况你应该知晓并作出你认为最正确的处理。 </a:t>
            </a:r>
          </a:p>
        </p:txBody>
      </p:sp>
    </p:spTree>
    <p:extLst>
      <p:ext uri="{BB962C8B-B14F-4D97-AF65-F5344CB8AC3E}">
        <p14:creationId xmlns:p14="http://schemas.microsoft.com/office/powerpoint/2010/main" val="3314991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9 Context</a:t>
            </a:r>
            <a:r>
              <a:rPr kumimoji="1" lang="zh-CN" altLang="en-US" dirty="0" smtClean="0"/>
              <a:t>上下文共享</a:t>
            </a:r>
            <a:endParaRPr kumimoji="1" lang="zh-CN" altLang="en-US" dirty="0"/>
          </a:p>
        </p:txBody>
      </p:sp>
      <p:pic>
        <p:nvPicPr>
          <p:cNvPr id="5" name="图片 4" descr="屏幕快照 2015-11-17 下午2.22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0" y="1340768"/>
            <a:ext cx="9144000" cy="381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02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10 </a:t>
            </a:r>
            <a:r>
              <a:rPr kumimoji="1" lang="zh-CN" altLang="en-US" dirty="0" smtClean="0"/>
              <a:t>闭包</a:t>
            </a:r>
            <a:endParaRPr kumimoji="1" lang="zh-CN" altLang="en-US" dirty="0"/>
          </a:p>
        </p:txBody>
      </p:sp>
      <p:pic>
        <p:nvPicPr>
          <p:cNvPr id="4" name="图片 3" descr="屏幕快照 2015-11-17 下午2.23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261" y="857333"/>
            <a:ext cx="7200800" cy="600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18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0" y="2852738"/>
            <a:ext cx="9144000" cy="1655762"/>
            <a:chOff x="0" y="2614"/>
            <a:chExt cx="5760" cy="1043"/>
          </a:xfrm>
        </p:grpSpPr>
        <p:sp>
          <p:nvSpPr>
            <p:cNvPr id="8" name="Oval 3"/>
            <p:cNvSpPr>
              <a:spLocks noChangeArrowheads="1"/>
            </p:cNvSpPr>
            <p:nvPr/>
          </p:nvSpPr>
          <p:spPr bwMode="auto">
            <a:xfrm>
              <a:off x="0" y="2614"/>
              <a:ext cx="5760" cy="1043"/>
            </a:xfrm>
            <a:prstGeom prst="ellipse">
              <a:avLst/>
            </a:pr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tint val="0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0" y="2614"/>
              <a:ext cx="5760" cy="640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50000">
                  <a:srgbClr val="FF0000">
                    <a:gamma/>
                    <a:shade val="69804"/>
                    <a:invGamma/>
                  </a:srgbClr>
                </a:gs>
                <a:gs pos="100000">
                  <a:srgbClr val="FF000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altLang="zh-CN" sz="1200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zh-CN" altLang="en-US" sz="3600" dirty="0" smtClean="0">
                  <a:solidFill>
                    <a:schemeClr val="bg1"/>
                  </a:solidFill>
                  <a:latin typeface="+mj-ea"/>
                  <a:ea typeface="+mj-ea"/>
                </a:rPr>
                <a:t>高级玩法</a:t>
              </a:r>
            </a:p>
            <a:p>
              <a:endParaRPr lang="en-US" altLang="zh-CN" sz="1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矩形 10"/>
          <p:cNvSpPr/>
          <p:nvPr/>
        </p:nvSpPr>
        <p:spPr bwMode="auto">
          <a:xfrm>
            <a:off x="251520" y="692696"/>
            <a:ext cx="2592288" cy="7200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984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与</a:t>
            </a:r>
            <a:r>
              <a:rPr kumimoji="1" lang="en-US" altLang="zh-TW" dirty="0" smtClean="0"/>
              <a:t>JSR303 Hibernate </a:t>
            </a:r>
            <a:r>
              <a:rPr kumimoji="1" lang="en-US" altLang="zh-TW" dirty="0"/>
              <a:t>Validator</a:t>
            </a:r>
            <a:r>
              <a:rPr kumimoji="1" lang="zh-TW" altLang="en-US" dirty="0"/>
              <a:t>集成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5536" y="1484784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dirty="0"/>
              <a:t>&lt;dependency&gt;</a:t>
            </a:r>
          </a:p>
          <a:p>
            <a:pPr algn="l"/>
            <a:r>
              <a:rPr lang="en-US" altLang="zh-CN" dirty="0"/>
              <a:t>    &lt;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  <a:r>
              <a:rPr lang="en-US" altLang="zh-CN" dirty="0" err="1"/>
              <a:t>com.baidu.unbiz</a:t>
            </a:r>
            <a:r>
              <a:rPr lang="en-US" altLang="zh-CN" dirty="0"/>
              <a:t>&lt;/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</a:p>
          <a:p>
            <a:pPr algn="l"/>
            <a:r>
              <a:rPr lang="en-US" altLang="zh-CN" dirty="0"/>
              <a:t>    &lt;</a:t>
            </a:r>
            <a:r>
              <a:rPr lang="en-US" altLang="zh-CN" dirty="0" err="1"/>
              <a:t>artifactId</a:t>
            </a:r>
            <a:r>
              <a:rPr lang="en-US" altLang="zh-CN" dirty="0"/>
              <a:t>&gt;fluent-validator-jsr303&lt;/</a:t>
            </a:r>
            <a:r>
              <a:rPr lang="en-US" altLang="zh-CN" dirty="0" err="1"/>
              <a:t>artifactId</a:t>
            </a:r>
            <a:r>
              <a:rPr lang="en-US" altLang="zh-CN" dirty="0"/>
              <a:t>&gt;</a:t>
            </a:r>
          </a:p>
          <a:p>
            <a:pPr algn="l"/>
            <a:r>
              <a:rPr lang="en-US" altLang="zh-CN" dirty="0"/>
              <a:t>    &lt;version&gt;</a:t>
            </a:r>
            <a:r>
              <a:rPr lang="en-US" altLang="zh-CN" dirty="0" smtClean="0"/>
              <a:t>1.0.7&lt;</a:t>
            </a:r>
            <a:r>
              <a:rPr lang="en-US" altLang="zh-CN" dirty="0"/>
              <a:t>/version&gt;</a:t>
            </a:r>
          </a:p>
          <a:p>
            <a:pPr algn="l"/>
            <a:r>
              <a:rPr lang="en-US" altLang="zh-CN" dirty="0"/>
              <a:t>&lt;/dependency&gt;</a:t>
            </a:r>
            <a:endParaRPr lang="zh-CN" altLang="en-US" dirty="0"/>
          </a:p>
        </p:txBody>
      </p:sp>
      <p:pic>
        <p:nvPicPr>
          <p:cNvPr id="5" name="图片 4" descr="屏幕快照 2015-11-17 下午2.27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24" y="2780928"/>
            <a:ext cx="9144000" cy="321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0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2852738"/>
            <a:ext cx="9144000" cy="1655762"/>
            <a:chOff x="0" y="2614"/>
            <a:chExt cx="5760" cy="1043"/>
          </a:xfrm>
        </p:grpSpPr>
        <p:sp>
          <p:nvSpPr>
            <p:cNvPr id="8" name="Oval 3"/>
            <p:cNvSpPr>
              <a:spLocks noChangeArrowheads="1"/>
            </p:cNvSpPr>
            <p:nvPr/>
          </p:nvSpPr>
          <p:spPr bwMode="auto">
            <a:xfrm>
              <a:off x="0" y="2614"/>
              <a:ext cx="5760" cy="1043"/>
            </a:xfrm>
            <a:prstGeom prst="ellipse">
              <a:avLst/>
            </a:pr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tint val="0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0" y="2614"/>
              <a:ext cx="5760" cy="640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50000">
                  <a:srgbClr val="FF0000">
                    <a:gamma/>
                    <a:shade val="69804"/>
                    <a:invGamma/>
                  </a:srgbClr>
                </a:gs>
                <a:gs pos="100000">
                  <a:srgbClr val="FF000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altLang="zh-CN" sz="1200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zh-CN" altLang="en-US" sz="3600" dirty="0" smtClean="0">
                  <a:solidFill>
                    <a:schemeClr val="bg1"/>
                  </a:solidFill>
                  <a:latin typeface="+mj-ea"/>
                  <a:ea typeface="+mj-ea"/>
                </a:rPr>
                <a:t>背景与特点</a:t>
              </a:r>
            </a:p>
            <a:p>
              <a:endParaRPr lang="en-US" altLang="zh-CN" sz="1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矩形 10"/>
          <p:cNvSpPr/>
          <p:nvPr/>
        </p:nvSpPr>
        <p:spPr bwMode="auto">
          <a:xfrm>
            <a:off x="251520" y="692696"/>
            <a:ext cx="2592288" cy="7200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注解验证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525962"/>
          </a:xfrm>
        </p:spPr>
        <p:txBody>
          <a:bodyPr/>
          <a:lstStyle/>
          <a:p>
            <a:r>
              <a:rPr kumimoji="1" lang="zh-CN" altLang="en-US" sz="2000" dirty="0" smtClean="0">
                <a:solidFill>
                  <a:srgbClr val="FF0000"/>
                </a:solidFill>
              </a:rPr>
              <a:t>默认</a:t>
            </a:r>
            <a:r>
              <a:rPr kumimoji="1" lang="zh-CN" altLang="en-US" sz="2000" dirty="0" smtClean="0"/>
              <a:t>使用</a:t>
            </a:r>
            <a:r>
              <a:rPr kumimoji="1" lang="en-US" altLang="zh-CN" sz="2000" dirty="0" err="1" smtClean="0"/>
              <a:t>SimpleRegistry</a:t>
            </a:r>
            <a:r>
              <a:rPr kumimoji="1" lang="zh-CN" altLang="en-US" sz="2000" dirty="0" smtClean="0"/>
              <a:t>会从当前</a:t>
            </a:r>
            <a:r>
              <a:rPr kumimoji="1" lang="en-US" altLang="zh-CN" sz="2000" dirty="0" err="1" smtClean="0"/>
              <a:t>classloader</a:t>
            </a:r>
            <a:r>
              <a:rPr kumimoji="1" lang="zh-CN" altLang="en-US" sz="2000" dirty="0" smtClean="0"/>
              <a:t>找</a:t>
            </a:r>
            <a:r>
              <a:rPr kumimoji="1" lang="en-US" altLang="zh-CN" sz="2000" dirty="0" err="1" smtClean="0"/>
              <a:t>validator</a:t>
            </a:r>
            <a:r>
              <a:rPr kumimoji="1" lang="en-US" altLang="en-US" sz="2000" dirty="0" err="1" smtClean="0"/>
              <a:t>并使用反射新建</a:t>
            </a:r>
            <a:endParaRPr kumimoji="1" lang="zh-CN" altLang="en-US" sz="2000" dirty="0"/>
          </a:p>
        </p:txBody>
      </p:sp>
      <p:pic>
        <p:nvPicPr>
          <p:cNvPr id="4" name="图片 3" descr="屏幕快照 2015-11-25 上午11.57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" y="4049688"/>
            <a:ext cx="9123376" cy="2808312"/>
          </a:xfrm>
          <a:prstGeom prst="rect">
            <a:avLst/>
          </a:prstGeom>
        </p:spPr>
      </p:pic>
      <p:pic>
        <p:nvPicPr>
          <p:cNvPr id="5" name="图片 4" descr="屏幕快照 2015-11-25 上午11.59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844824"/>
            <a:ext cx="4680520" cy="204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29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注解验证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2"/>
          </a:xfrm>
        </p:spPr>
        <p:txBody>
          <a:bodyPr/>
          <a:lstStyle/>
          <a:p>
            <a:r>
              <a:rPr kumimoji="1" lang="zh-CN" altLang="en-US" sz="2000" dirty="0" smtClean="0"/>
              <a:t>使用</a:t>
            </a:r>
            <a:r>
              <a:rPr kumimoji="1" lang="en-US" altLang="zh-CN" sz="2000" dirty="0" err="1" smtClean="0"/>
              <a:t>SpringApplicationContextRegistry</a:t>
            </a:r>
            <a:r>
              <a:rPr kumimoji="1" lang="zh-CN" altLang="en-US" sz="2000" dirty="0" smtClean="0"/>
              <a:t>会从</a:t>
            </a:r>
            <a:r>
              <a:rPr kumimoji="1" lang="en-US" altLang="zh-CN" sz="2000" dirty="0" smtClean="0"/>
              <a:t>spring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ioc</a:t>
            </a:r>
            <a:r>
              <a:rPr kumimoji="1" lang="zh-CN" altLang="en-US" sz="2000" dirty="0" smtClean="0"/>
              <a:t>容器中找</a:t>
            </a:r>
            <a:r>
              <a:rPr kumimoji="1" lang="en-US" altLang="zh-CN" sz="2000" dirty="0" smtClean="0"/>
              <a:t>validator</a:t>
            </a:r>
            <a:endParaRPr kumimoji="1" lang="zh-CN" altLang="en-US" sz="2000" dirty="0"/>
          </a:p>
        </p:txBody>
      </p:sp>
      <p:pic>
        <p:nvPicPr>
          <p:cNvPr id="4" name="图片 3" descr="屏幕快照 2015-11-25 下午12.00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" y="1772816"/>
            <a:ext cx="9144000" cy="2323954"/>
          </a:xfrm>
          <a:prstGeom prst="rect">
            <a:avLst/>
          </a:prstGeom>
        </p:spPr>
      </p:pic>
      <p:pic>
        <p:nvPicPr>
          <p:cNvPr id="5" name="图片 4" descr="屏幕快照 2015-11-25 下午12.00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7072"/>
            <a:ext cx="9144000" cy="422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24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注解验证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所以一个</a:t>
            </a:r>
            <a:r>
              <a:rPr kumimoji="1" lang="en-US" altLang="zh-CN" dirty="0" smtClean="0"/>
              <a:t>validator</a:t>
            </a:r>
            <a:r>
              <a:rPr kumimoji="1" lang="zh-CN" altLang="en-US" dirty="0" smtClean="0"/>
              <a:t>如果使用</a:t>
            </a:r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是可以被托管的，并且注入其他</a:t>
            </a:r>
            <a:r>
              <a:rPr kumimoji="1" lang="en-US" altLang="zh-CN" dirty="0" smtClean="0"/>
              <a:t>bean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这才做一些需要</a:t>
            </a:r>
            <a:r>
              <a:rPr kumimoji="1" lang="en-US" altLang="zh-CN" dirty="0" smtClean="0"/>
              <a:t>RPC</a:t>
            </a:r>
            <a:r>
              <a:rPr kumimoji="1" lang="zh-CN" altLang="en-US" dirty="0" smtClean="0"/>
              <a:t>或者数据库访问的验证时候非常好用，这也是</a:t>
            </a:r>
            <a:r>
              <a:rPr kumimoji="1" lang="en-US" altLang="zh-CN" dirty="0" smtClean="0"/>
              <a:t>hibernate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valiator</a:t>
            </a:r>
            <a:r>
              <a:rPr kumimoji="1" lang="zh-CN" altLang="en-US" dirty="0" smtClean="0"/>
              <a:t>所不能做到的。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5" name="图片 4" descr="屏幕快照 2015-11-25 下午12.01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1128"/>
            <a:ext cx="9144000" cy="5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97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分组验证</a:t>
            </a:r>
            <a:endParaRPr kumimoji="1" lang="zh-CN" altLang="en-US" dirty="0"/>
          </a:p>
        </p:txBody>
      </p:sp>
      <p:pic>
        <p:nvPicPr>
          <p:cNvPr id="4" name="图片 3" descr="屏幕快照 2015-11-17 下午3.03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7594600" cy="2197100"/>
          </a:xfrm>
          <a:prstGeom prst="rect">
            <a:avLst/>
          </a:prstGeom>
        </p:spPr>
      </p:pic>
      <p:pic>
        <p:nvPicPr>
          <p:cNvPr id="5" name="图片 4" descr="屏幕快照 2015-11-17 下午3.03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005064"/>
            <a:ext cx="8284632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30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级联对象图（</a:t>
            </a:r>
            <a:r>
              <a:rPr kumimoji="1" lang="en-US" altLang="zh-CN" dirty="0" smtClean="0"/>
              <a:t>cascade</a:t>
            </a:r>
            <a:r>
              <a:rPr kumimoji="1" lang="zh-CN" altLang="en-US" dirty="0" smtClean="0"/>
              <a:t>验证）</a:t>
            </a:r>
            <a:endParaRPr kumimoji="1" lang="zh-CN" altLang="en-US" dirty="0"/>
          </a:p>
        </p:txBody>
      </p:sp>
      <p:pic>
        <p:nvPicPr>
          <p:cNvPr id="3" name="图片 2" descr="屏幕快照 2015-11-25 下午12.05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54419"/>
            <a:ext cx="5184576" cy="3234821"/>
          </a:xfrm>
          <a:prstGeom prst="rect">
            <a:avLst/>
          </a:prstGeom>
        </p:spPr>
      </p:pic>
      <p:pic>
        <p:nvPicPr>
          <p:cNvPr id="5" name="图片 4" descr="屏幕快照 2015-11-25 下午12.05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5118668"/>
            <a:ext cx="4536504" cy="173933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95536" y="1340768"/>
            <a:ext cx="84969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zh-CN" altLang="en-US" sz="2000" dirty="0" smtClean="0"/>
              <a:t>可以在属性上打</a:t>
            </a:r>
            <a:r>
              <a:rPr lang="en-US" altLang="zh-CN" sz="2000" dirty="0" smtClean="0"/>
              <a:t>@</a:t>
            </a:r>
            <a:r>
              <a:rPr lang="en-US" altLang="zh-CN" sz="2000" dirty="0" err="1" smtClean="0"/>
              <a:t>FluentValid</a:t>
            </a:r>
            <a:r>
              <a:rPr lang="zh-CN" altLang="en-US" sz="2000" dirty="0" smtClean="0"/>
              <a:t>注解表示进入这个属性内部再做验证，下面的例子中</a:t>
            </a:r>
            <a:r>
              <a:rPr lang="en-US" altLang="zh-CN" sz="2000" dirty="0" err="1" smtClean="0"/>
              <a:t>Garage.carList</a:t>
            </a:r>
            <a:r>
              <a:rPr lang="zh-CN" altLang="en-US" sz="2000" dirty="0" smtClean="0"/>
              <a:t>打了注解就会级联验证。</a:t>
            </a:r>
            <a:endParaRPr lang="en-US" altLang="zh-CN" sz="2000" dirty="0" smtClean="0"/>
          </a:p>
          <a:p>
            <a:pPr marL="342900" indent="-342900" algn="l">
              <a:buFont typeface="Arial"/>
              <a:buChar char="•"/>
            </a:pPr>
            <a:r>
              <a:rPr lang="zh-CN" altLang="zh-CN" sz="2000" dirty="0" smtClean="0"/>
              <a:t>@</a:t>
            </a:r>
            <a:r>
              <a:rPr lang="en-US" altLang="zh-CN" sz="2000" dirty="0" smtClean="0"/>
              <a:t>Valid</a:t>
            </a:r>
            <a:r>
              <a:rPr lang="zh-CN" altLang="en-US" sz="2000" dirty="0" smtClean="0"/>
              <a:t>是</a:t>
            </a:r>
            <a:r>
              <a:rPr lang="en-US" altLang="zh-CN" sz="2000" dirty="0" smtClean="0"/>
              <a:t>hibernate</a:t>
            </a:r>
            <a:r>
              <a:rPr lang="zh-CN" altLang="en-US" sz="2000" dirty="0" smtClean="0"/>
              <a:t>的级联验证注解。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04040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级联对象图（</a:t>
            </a:r>
            <a:r>
              <a:rPr kumimoji="1" lang="en-US" altLang="zh-CN" dirty="0"/>
              <a:t>cascade</a:t>
            </a:r>
            <a:r>
              <a:rPr kumimoji="1" lang="zh-CN" altLang="en-US" dirty="0"/>
              <a:t>验证）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 descr="屏幕快照 2015-11-25 下午12.09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8"/>
            <a:ext cx="766996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07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 AOP</a:t>
            </a:r>
            <a:r>
              <a:rPr kumimoji="1" lang="zh-CN" altLang="en-US" dirty="0"/>
              <a:t>支持</a:t>
            </a:r>
            <a:r>
              <a:rPr kumimoji="1" lang="en-US" altLang="zh-CN" dirty="0"/>
              <a:t>—</a:t>
            </a:r>
            <a:r>
              <a:rPr kumimoji="1" lang="en-US" altLang="zh-CN" dirty="0" smtClean="0"/>
              <a:t>—</a:t>
            </a:r>
            <a:r>
              <a:rPr kumimoji="1" lang="en-US" altLang="en-US" dirty="0" smtClean="0"/>
              <a:t>加依赖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&lt;dependency&gt;</a:t>
            </a:r>
            <a:br>
              <a:rPr lang="en-US" altLang="zh-CN" sz="2000" dirty="0"/>
            </a:br>
            <a:r>
              <a:rPr lang="en-US" altLang="zh-CN" sz="2000" dirty="0"/>
              <a:t>    &lt;</a:t>
            </a:r>
            <a:r>
              <a:rPr lang="en-US" altLang="zh-CN" sz="2000" dirty="0" err="1"/>
              <a:t>groupId</a:t>
            </a:r>
            <a:r>
              <a:rPr lang="en-US" altLang="zh-CN" sz="2000" dirty="0"/>
              <a:t>&gt;</a:t>
            </a:r>
            <a:r>
              <a:rPr lang="en-US" altLang="zh-CN" sz="2000" dirty="0" err="1"/>
              <a:t>com.baidu.unbiz</a:t>
            </a:r>
            <a:r>
              <a:rPr lang="en-US" altLang="zh-CN" sz="2000" dirty="0"/>
              <a:t>&lt;/</a:t>
            </a:r>
            <a:r>
              <a:rPr lang="en-US" altLang="zh-CN" sz="2000" dirty="0" err="1"/>
              <a:t>groupId</a:t>
            </a:r>
            <a:r>
              <a:rPr lang="en-US" altLang="zh-CN" sz="2000" dirty="0"/>
              <a:t>&gt;</a:t>
            </a:r>
            <a:br>
              <a:rPr lang="en-US" altLang="zh-CN" sz="2000" dirty="0"/>
            </a:br>
            <a:r>
              <a:rPr lang="en-US" altLang="zh-CN" sz="2000" dirty="0"/>
              <a:t>    &lt;</a:t>
            </a:r>
            <a:r>
              <a:rPr lang="en-US" altLang="zh-CN" sz="2000" dirty="0" err="1"/>
              <a:t>artifactId</a:t>
            </a:r>
            <a:r>
              <a:rPr lang="en-US" altLang="zh-CN" sz="2000" dirty="0"/>
              <a:t>&gt;fluent-</a:t>
            </a:r>
            <a:r>
              <a:rPr lang="en-US" altLang="zh-CN" sz="2000" dirty="0" smtClean="0"/>
              <a:t>validator-spring&lt;</a:t>
            </a:r>
            <a:r>
              <a:rPr lang="en-US" altLang="zh-CN" sz="2000" dirty="0"/>
              <a:t>/</a:t>
            </a:r>
            <a:r>
              <a:rPr lang="en-US" altLang="zh-CN" sz="2000" dirty="0" err="1"/>
              <a:t>artifactId</a:t>
            </a:r>
            <a:r>
              <a:rPr lang="en-US" altLang="zh-CN" sz="2000" dirty="0"/>
              <a:t>&gt;</a:t>
            </a:r>
            <a:br>
              <a:rPr lang="en-US" altLang="zh-CN" sz="2000" dirty="0"/>
            </a:br>
            <a:r>
              <a:rPr lang="en-US" altLang="zh-CN" sz="2000" dirty="0"/>
              <a:t>    &lt;version&gt;1.0.7&lt;/version&gt;</a:t>
            </a:r>
            <a:br>
              <a:rPr lang="en-US" altLang="zh-CN" sz="2000" dirty="0"/>
            </a:br>
            <a:r>
              <a:rPr lang="en-US" altLang="zh-CN" sz="2000" dirty="0"/>
              <a:t>    &lt;exclusions&gt;</a:t>
            </a:r>
            <a:br>
              <a:rPr lang="en-US" altLang="zh-CN" sz="2000" dirty="0"/>
            </a:br>
            <a:r>
              <a:rPr lang="en-US" altLang="zh-CN" sz="2000" dirty="0"/>
              <a:t>        &lt;exclusion&gt;</a:t>
            </a:r>
            <a:br>
              <a:rPr lang="en-US" altLang="zh-CN" sz="2000" dirty="0"/>
            </a:br>
            <a:r>
              <a:rPr lang="en-US" altLang="zh-CN" sz="2000" dirty="0"/>
              <a:t>            &lt;</a:t>
            </a:r>
            <a:r>
              <a:rPr lang="en-US" altLang="zh-CN" sz="2000" dirty="0" err="1"/>
              <a:t>groupId</a:t>
            </a:r>
            <a:r>
              <a:rPr lang="en-US" altLang="zh-CN" sz="2000" dirty="0"/>
              <a:t>&gt;org.slf4j&lt;/</a:t>
            </a:r>
            <a:r>
              <a:rPr lang="en-US" altLang="zh-CN" sz="2000" dirty="0" err="1"/>
              <a:t>groupId</a:t>
            </a:r>
            <a:r>
              <a:rPr lang="en-US" altLang="zh-CN" sz="2000" dirty="0"/>
              <a:t>&gt;</a:t>
            </a:r>
            <a:br>
              <a:rPr lang="en-US" altLang="zh-CN" sz="2000" dirty="0"/>
            </a:br>
            <a:r>
              <a:rPr lang="en-US" altLang="zh-CN" sz="2000" dirty="0"/>
              <a:t>            &lt;</a:t>
            </a:r>
            <a:r>
              <a:rPr lang="en-US" altLang="zh-CN" sz="2000" dirty="0" err="1"/>
              <a:t>artifactId</a:t>
            </a:r>
            <a:r>
              <a:rPr lang="en-US" altLang="zh-CN" sz="2000" dirty="0"/>
              <a:t>&gt;slf4j-log4j12&lt;/</a:t>
            </a:r>
            <a:r>
              <a:rPr lang="en-US" altLang="zh-CN" sz="2000" dirty="0" err="1"/>
              <a:t>artifactId</a:t>
            </a:r>
            <a:r>
              <a:rPr lang="en-US" altLang="zh-CN" sz="2000" dirty="0"/>
              <a:t>&gt;</a:t>
            </a:r>
            <a:br>
              <a:rPr lang="en-US" altLang="zh-CN" sz="2000" dirty="0"/>
            </a:br>
            <a:r>
              <a:rPr lang="en-US" altLang="zh-CN" sz="2000" dirty="0"/>
              <a:t>        &lt;/exclusion&gt;</a:t>
            </a:r>
            <a:br>
              <a:rPr lang="en-US" altLang="zh-CN" sz="2000" dirty="0"/>
            </a:br>
            <a:r>
              <a:rPr lang="en-US" altLang="zh-CN" sz="2000" dirty="0"/>
              <a:t>    &lt;/exclusions&gt;</a:t>
            </a:r>
            <a:br>
              <a:rPr lang="en-US" altLang="zh-CN" sz="2000" dirty="0"/>
            </a:br>
            <a:r>
              <a:rPr lang="en-US" altLang="zh-CN" sz="2000" dirty="0"/>
              <a:t>&lt;/dependency</a:t>
            </a:r>
            <a:r>
              <a:rPr lang="en-US" altLang="zh-CN" sz="2000" dirty="0" smtClean="0"/>
              <a:t>&gt;</a:t>
            </a:r>
          </a:p>
          <a:p>
            <a:endParaRPr kumimoji="1" lang="en-US" altLang="zh-CN" sz="2000" dirty="0"/>
          </a:p>
          <a:p>
            <a:r>
              <a:rPr kumimoji="1" lang="zh-CN" altLang="en-US" sz="2000" dirty="0" smtClean="0"/>
              <a:t>默认其他两个都带了。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06377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 AOP</a:t>
            </a:r>
            <a:r>
              <a:rPr kumimoji="1" lang="zh-CN" altLang="en-US" dirty="0"/>
              <a:t>支持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使用方式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新建两个</a:t>
            </a:r>
            <a:r>
              <a:rPr kumimoji="1" lang="en-US" altLang="zh-CN" dirty="0" smtClean="0"/>
              <a:t>bean-garage</a:t>
            </a:r>
            <a:r>
              <a:rPr kumimoji="1" lang="zh-CN" altLang="en-US" dirty="0" smtClean="0"/>
              <a:t>车库和</a:t>
            </a:r>
            <a:r>
              <a:rPr kumimoji="1" lang="en-US" altLang="zh-CN" dirty="0" smtClean="0"/>
              <a:t>car</a:t>
            </a:r>
            <a:r>
              <a:rPr kumimoji="1" lang="zh-CN" altLang="en-US" dirty="0" smtClean="0"/>
              <a:t>汽车</a:t>
            </a:r>
            <a:endParaRPr kumimoji="1" lang="zh-CN" altLang="en-US" dirty="0"/>
          </a:p>
        </p:txBody>
      </p:sp>
      <p:pic>
        <p:nvPicPr>
          <p:cNvPr id="4" name="图片 3" descr="屏幕快照 2015-11-25 下午12.05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37238"/>
            <a:ext cx="5184576" cy="3234821"/>
          </a:xfrm>
          <a:prstGeom prst="rect">
            <a:avLst/>
          </a:prstGeom>
        </p:spPr>
      </p:pic>
      <p:pic>
        <p:nvPicPr>
          <p:cNvPr id="5" name="图片 4" descr="屏幕快照 2015-11-25 下午12.05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5101487"/>
            <a:ext cx="4536504" cy="173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96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 AOP</a:t>
            </a:r>
            <a:r>
              <a:rPr kumimoji="1" lang="zh-CN" altLang="en-US" dirty="0"/>
              <a:t>支持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使用方式</a:t>
            </a:r>
          </a:p>
        </p:txBody>
      </p:sp>
      <p:pic>
        <p:nvPicPr>
          <p:cNvPr id="3" name="图片 2" descr="屏幕快照 2015-11-25 下午12.12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40768"/>
            <a:ext cx="7344816" cy="519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75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 AOP</a:t>
            </a:r>
            <a:r>
              <a:rPr kumimoji="1" lang="zh-CN" altLang="en-US" dirty="0"/>
              <a:t>支持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使用方式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调用顺序是</a:t>
            </a:r>
            <a:endParaRPr kumimoji="1" lang="en-US" altLang="zh-CN" dirty="0" smtClean="0"/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zh-CN" altLang="en-US" dirty="0" smtClean="0"/>
              <a:t>）所有的</a:t>
            </a:r>
            <a:r>
              <a:rPr kumimoji="1" lang="en-US" altLang="zh-CN" dirty="0" smtClean="0"/>
              <a:t>hibernate</a:t>
            </a:r>
            <a:r>
              <a:rPr kumimoji="1" lang="zh-CN" altLang="en-US" dirty="0" smtClean="0"/>
              <a:t>和级联验证</a:t>
            </a:r>
            <a:endParaRPr kumimoji="1" lang="en-US" altLang="zh-CN" dirty="0" smtClean="0"/>
          </a:p>
          <a:p>
            <a:r>
              <a:rPr kumimoji="1" lang="zh-CN" altLang="zh-CN" dirty="0" smtClean="0"/>
              <a:t>3</a:t>
            </a:r>
            <a:r>
              <a:rPr kumimoji="1" lang="zh-CN" altLang="en-US" dirty="0" smtClean="0"/>
              <a:t>）所有的</a:t>
            </a:r>
            <a:r>
              <a:rPr kumimoji="1" lang="en-US" altLang="zh-CN" dirty="0" err="1" smtClean="0"/>
              <a:t>FluentValid</a:t>
            </a:r>
            <a:r>
              <a:rPr kumimoji="1" lang="en-US" altLang="en-US" dirty="0" err="1" smtClean="0"/>
              <a:t>和级</a:t>
            </a:r>
            <a:r>
              <a:rPr kumimoji="1" lang="zh-CN" altLang="en-US" dirty="0" smtClean="0"/>
              <a:t>联验证</a:t>
            </a:r>
            <a:endParaRPr kumimoji="1" lang="en-US" altLang="zh-CN" dirty="0" smtClean="0"/>
          </a:p>
          <a:p>
            <a:r>
              <a:rPr kumimoji="1" lang="zh-CN" altLang="zh-CN" dirty="0" smtClean="0"/>
              <a:t>4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pic>
        <p:nvPicPr>
          <p:cNvPr id="4" name="图片 3" descr="屏幕快照 2015-11-25 下午12.16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132856"/>
            <a:ext cx="7244432" cy="499616"/>
          </a:xfrm>
          <a:prstGeom prst="rect">
            <a:avLst/>
          </a:prstGeom>
        </p:spPr>
      </p:pic>
      <p:pic>
        <p:nvPicPr>
          <p:cNvPr id="5" name="图片 4" descr="屏幕快照 2015-11-25 下午12.17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3" y="4077072"/>
            <a:ext cx="6525725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2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常规验证逻辑开发一般纯流程化</a:t>
            </a:r>
            <a:endParaRPr kumimoji="1" lang="zh-CN" altLang="en-US" dirty="0"/>
          </a:p>
        </p:txBody>
      </p:sp>
      <p:pic>
        <p:nvPicPr>
          <p:cNvPr id="4" name="图片 3" descr="屏幕快照 2015-11-17 下午1.45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412776"/>
            <a:ext cx="5112568" cy="514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28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 AOP</a:t>
            </a:r>
            <a:r>
              <a:rPr kumimoji="1" lang="zh-CN" altLang="en-US" dirty="0" smtClean="0"/>
              <a:t>支持</a:t>
            </a:r>
            <a:r>
              <a:rPr kumimoji="1" lang="en-US" altLang="zh-CN" dirty="0"/>
              <a:t>—</a:t>
            </a:r>
            <a:r>
              <a:rPr kumimoji="1" lang="en-US" altLang="zh-CN" dirty="0" smtClean="0"/>
              <a:t>—XML</a:t>
            </a:r>
            <a:r>
              <a:rPr kumimoji="1" lang="zh-CN" altLang="en-US" dirty="0" smtClean="0"/>
              <a:t>配置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400" dirty="0"/>
              <a:t>&lt;bean id="</a:t>
            </a:r>
            <a:r>
              <a:rPr lang="en-US" altLang="zh-CN" sz="1400" dirty="0" err="1"/>
              <a:t>validateCallback</a:t>
            </a:r>
            <a:r>
              <a:rPr lang="en-US" altLang="zh-CN" sz="1400" dirty="0"/>
              <a:t>" class="</a:t>
            </a:r>
            <a:r>
              <a:rPr lang="en-US" altLang="zh-CN" sz="1400" dirty="0" err="1"/>
              <a:t>com.baidu.kepler.biz.media.support.MediaValidateCallback</a:t>
            </a:r>
            <a:r>
              <a:rPr lang="en-US" altLang="zh-CN" sz="1400" dirty="0"/>
              <a:t>"/&gt;</a:t>
            </a:r>
            <a:br>
              <a:rPr lang="en-US" altLang="zh-CN" sz="1400" dirty="0"/>
            </a:b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/>
              <a:t>&lt;bean id="</a:t>
            </a:r>
            <a:r>
              <a:rPr lang="en-US" altLang="zh-CN" sz="1400" dirty="0" err="1"/>
              <a:t>fluentValidateInterceptor</a:t>
            </a:r>
            <a:r>
              <a:rPr lang="en-US" altLang="zh-CN" sz="1400" dirty="0"/>
              <a:t>"</a:t>
            </a:r>
            <a:br>
              <a:rPr lang="en-US" altLang="zh-CN" sz="1400" dirty="0"/>
            </a:br>
            <a:r>
              <a:rPr lang="en-US" altLang="zh-CN" sz="1400" dirty="0"/>
              <a:t>      class="com.baidu.unbiz.fluentvalidator.interceptor.FluentValidateInterceptor"&gt;</a:t>
            </a:r>
            <a:br>
              <a:rPr lang="en-US" altLang="zh-CN" sz="1400" dirty="0"/>
            </a:br>
            <a:r>
              <a:rPr lang="en-US" altLang="zh-CN" sz="1400" dirty="0"/>
              <a:t>    &lt;property name="callback" ref="</a:t>
            </a:r>
            <a:r>
              <a:rPr lang="en-US" altLang="zh-CN" sz="1400" dirty="0" err="1"/>
              <a:t>validateCallback</a:t>
            </a:r>
            <a:r>
              <a:rPr lang="en-US" altLang="zh-CN" sz="1400" dirty="0"/>
              <a:t>"/&gt;</a:t>
            </a:r>
            <a:br>
              <a:rPr lang="en-US" altLang="zh-CN" sz="1400" dirty="0"/>
            </a:br>
            <a:r>
              <a:rPr lang="en-US" altLang="zh-CN" sz="1400" dirty="0"/>
              <a:t>    &lt;property name="locale" value="</a:t>
            </a:r>
            <a:r>
              <a:rPr lang="en-US" altLang="zh-CN" sz="1400" dirty="0" err="1"/>
              <a:t>zh_CN</a:t>
            </a:r>
            <a:r>
              <a:rPr lang="en-US" altLang="zh-CN" sz="1400" dirty="0"/>
              <a:t>"/&gt;</a:t>
            </a:r>
            <a:br>
              <a:rPr lang="en-US" altLang="zh-CN" sz="1400" dirty="0"/>
            </a:br>
            <a:r>
              <a:rPr lang="en-US" altLang="zh-CN" sz="1400" dirty="0"/>
              <a:t>    &lt;property name="</a:t>
            </a:r>
            <a:r>
              <a:rPr lang="en-US" altLang="zh-CN" sz="1400" dirty="0" err="1"/>
              <a:t>hibernateDefaultErrorCode</a:t>
            </a:r>
            <a:r>
              <a:rPr lang="en-US" altLang="zh-CN" sz="1400" dirty="0"/>
              <a:t>" value="${</a:t>
            </a:r>
            <a:r>
              <a:rPr lang="en-US" altLang="zh-CN" sz="1400" dirty="0" err="1"/>
              <a:t>fluentvalidator.default.hibernate.errorcode</a:t>
            </a:r>
            <a:r>
              <a:rPr lang="en-US" altLang="zh-CN" sz="1400" dirty="0"/>
              <a:t>}"/&gt;</a:t>
            </a:r>
            <a:br>
              <a:rPr lang="en-US" altLang="zh-CN" sz="1400" dirty="0"/>
            </a:br>
            <a:r>
              <a:rPr lang="en-US" altLang="zh-CN" sz="1400" dirty="0"/>
              <a:t>&lt;/bean&gt;</a:t>
            </a:r>
            <a:br>
              <a:rPr lang="en-US" altLang="zh-CN" sz="1400" dirty="0"/>
            </a:b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/>
              <a:t>&lt;bean class="org.springframework.aop.framework.autoproxy.BeanNameAutoProxyCreator"&gt;</a:t>
            </a:r>
            <a:br>
              <a:rPr lang="en-US" altLang="zh-CN" sz="1400" dirty="0"/>
            </a:br>
            <a:r>
              <a:rPr lang="en-US" altLang="zh-CN" sz="1400" dirty="0"/>
              <a:t>    &lt;property name="</a:t>
            </a:r>
            <a:r>
              <a:rPr lang="en-US" altLang="zh-CN" sz="1400" dirty="0" err="1"/>
              <a:t>beanNames</a:t>
            </a:r>
            <a:r>
              <a:rPr lang="en-US" altLang="zh-CN" sz="1400" dirty="0"/>
              <a:t>"&gt;</a:t>
            </a:r>
            <a:br>
              <a:rPr lang="en-US" altLang="zh-CN" sz="1400" dirty="0"/>
            </a:br>
            <a:r>
              <a:rPr lang="en-US" altLang="zh-CN" sz="1400" dirty="0"/>
              <a:t>        &lt;list&gt;</a:t>
            </a:r>
            <a:br>
              <a:rPr lang="en-US" altLang="zh-CN" sz="1400" dirty="0"/>
            </a:br>
            <a:r>
              <a:rPr lang="en-US" altLang="zh-CN" sz="1400" dirty="0"/>
              <a:t>            &lt;value&gt;</a:t>
            </a:r>
            <a:r>
              <a:rPr lang="en-US" altLang="zh-CN" sz="1400" dirty="0" err="1"/>
              <a:t>mediaServiceImpl</a:t>
            </a:r>
            <a:r>
              <a:rPr lang="en-US" altLang="zh-CN" sz="1400" dirty="0"/>
              <a:t>&lt;/value&gt;</a:t>
            </a:r>
            <a:br>
              <a:rPr lang="en-US" altLang="zh-CN" sz="1400" dirty="0"/>
            </a:br>
            <a:r>
              <a:rPr lang="en-US" altLang="zh-CN" sz="1400" dirty="0"/>
              <a:t>        &lt;/list&gt;</a:t>
            </a:r>
            <a:br>
              <a:rPr lang="en-US" altLang="zh-CN" sz="1400" dirty="0"/>
            </a:br>
            <a:r>
              <a:rPr lang="en-US" altLang="zh-CN" sz="1400" dirty="0"/>
              <a:t>    &lt;/property&gt;</a:t>
            </a:r>
            <a:br>
              <a:rPr lang="en-US" altLang="zh-CN" sz="1400" dirty="0"/>
            </a:br>
            <a:r>
              <a:rPr lang="en-US" altLang="zh-CN" sz="1400" dirty="0"/>
              <a:t>    &lt;property name="</a:t>
            </a:r>
            <a:r>
              <a:rPr lang="en-US" altLang="zh-CN" sz="1400" dirty="0" err="1"/>
              <a:t>interceptorNames</a:t>
            </a:r>
            <a:r>
              <a:rPr lang="en-US" altLang="zh-CN" sz="1400" dirty="0"/>
              <a:t>"&gt;</a:t>
            </a:r>
            <a:br>
              <a:rPr lang="en-US" altLang="zh-CN" sz="1400" dirty="0"/>
            </a:br>
            <a:r>
              <a:rPr lang="en-US" altLang="zh-CN" sz="1400" dirty="0"/>
              <a:t>        &lt;list&gt;</a:t>
            </a:r>
            <a:br>
              <a:rPr lang="en-US" altLang="zh-CN" sz="1400" dirty="0"/>
            </a:br>
            <a:r>
              <a:rPr lang="en-US" altLang="zh-CN" sz="1400" dirty="0"/>
              <a:t>            &lt;value&gt;</a:t>
            </a:r>
            <a:r>
              <a:rPr lang="en-US" altLang="zh-CN" sz="1400" dirty="0" err="1"/>
              <a:t>fluentValidateInterceptor</a:t>
            </a:r>
            <a:r>
              <a:rPr lang="en-US" altLang="zh-CN" sz="1400" dirty="0"/>
              <a:t>&lt;/value&gt;</a:t>
            </a:r>
            <a:br>
              <a:rPr lang="en-US" altLang="zh-CN" sz="1400" dirty="0"/>
            </a:br>
            <a:r>
              <a:rPr lang="en-US" altLang="zh-CN" sz="1400" dirty="0"/>
              <a:t>        &lt;/list&gt;</a:t>
            </a:r>
            <a:br>
              <a:rPr lang="en-US" altLang="zh-CN" sz="1400" dirty="0"/>
            </a:br>
            <a:r>
              <a:rPr lang="en-US" altLang="zh-CN" sz="1400" dirty="0"/>
              <a:t>    &lt;/property&gt;</a:t>
            </a:r>
            <a:br>
              <a:rPr lang="en-US" altLang="zh-CN" sz="1400" dirty="0"/>
            </a:br>
            <a:r>
              <a:rPr lang="en-US" altLang="zh-CN" sz="1400" dirty="0"/>
              <a:t>&lt;/bean&gt;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5992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国际化支持</a:t>
            </a:r>
            <a:endParaRPr kumimoji="1" lang="zh-CN" altLang="en-US" dirty="0"/>
          </a:p>
        </p:txBody>
      </p:sp>
      <p:pic>
        <p:nvPicPr>
          <p:cNvPr id="4" name="图片 3" descr="屏幕快照 2015-11-17 下午3.07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" y="1268760"/>
            <a:ext cx="9144000" cy="3596640"/>
          </a:xfrm>
          <a:prstGeom prst="rect">
            <a:avLst/>
          </a:prstGeom>
        </p:spPr>
      </p:pic>
      <p:pic>
        <p:nvPicPr>
          <p:cNvPr id="5" name="图片 4" descr="屏幕快照 2015-11-17 下午3.08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9240"/>
            <a:ext cx="9366804" cy="63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66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2852738"/>
            <a:ext cx="9144000" cy="1655762"/>
            <a:chOff x="0" y="2614"/>
            <a:chExt cx="5760" cy="1043"/>
          </a:xfrm>
        </p:grpSpPr>
        <p:sp>
          <p:nvSpPr>
            <p:cNvPr id="8" name="Oval 3"/>
            <p:cNvSpPr>
              <a:spLocks noChangeArrowheads="1"/>
            </p:cNvSpPr>
            <p:nvPr/>
          </p:nvSpPr>
          <p:spPr bwMode="auto">
            <a:xfrm>
              <a:off x="0" y="2614"/>
              <a:ext cx="5760" cy="1043"/>
            </a:xfrm>
            <a:prstGeom prst="ellipse">
              <a:avLst/>
            </a:pr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tint val="0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0" y="2614"/>
              <a:ext cx="5760" cy="640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50000">
                  <a:srgbClr val="FF0000">
                    <a:gamma/>
                    <a:shade val="69804"/>
                    <a:invGamma/>
                  </a:srgbClr>
                </a:gs>
                <a:gs pos="100000">
                  <a:srgbClr val="FF000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altLang="zh-CN" sz="1200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zh-CN" altLang="en-US" sz="3600" dirty="0" smtClean="0">
                  <a:solidFill>
                    <a:schemeClr val="bg1"/>
                  </a:solidFill>
                  <a:latin typeface="+mj-ea"/>
                  <a:ea typeface="+mj-ea"/>
                </a:rPr>
                <a:t>项目中的一些技巧</a:t>
              </a:r>
            </a:p>
            <a:p>
              <a:endParaRPr lang="en-US" altLang="zh-CN" sz="1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矩形 10"/>
          <p:cNvSpPr/>
          <p:nvPr/>
        </p:nvSpPr>
        <p:spPr bwMode="auto">
          <a:xfrm>
            <a:off x="251520" y="692696"/>
            <a:ext cx="2592288" cy="7200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0930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与微服务框架集成</a:t>
            </a:r>
            <a:endParaRPr kumimoji="1" lang="zh-CN" altLang="en-US" dirty="0"/>
          </a:p>
        </p:txBody>
      </p:sp>
      <p:pic>
        <p:nvPicPr>
          <p:cNvPr id="4" name="图片 3" descr="屏幕快照 2015-11-17 下午3.06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9144000" cy="1866122"/>
          </a:xfrm>
          <a:prstGeom prst="rect">
            <a:avLst/>
          </a:prstGeom>
        </p:spPr>
      </p:pic>
      <p:pic>
        <p:nvPicPr>
          <p:cNvPr id="5" name="图片 4" descr="屏幕快照 2015-11-17 下午3.09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7072"/>
            <a:ext cx="45847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1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与微服务框架集成</a:t>
            </a:r>
          </a:p>
        </p:txBody>
      </p:sp>
      <p:pic>
        <p:nvPicPr>
          <p:cNvPr id="4" name="图片 3" descr="屏幕快照 2015-11-17 下午3.10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00613"/>
            <a:ext cx="82169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30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枚举验证</a:t>
            </a:r>
            <a:r>
              <a:rPr kumimoji="1" lang="en-US" altLang="zh-CN" dirty="0" smtClean="0"/>
              <a:t>constants</a:t>
            </a:r>
            <a:r>
              <a:rPr kumimoji="1" lang="zh-CN" altLang="en-US" dirty="0" smtClean="0"/>
              <a:t>值</a:t>
            </a:r>
            <a:endParaRPr kumimoji="1" lang="zh-CN" altLang="en-US" dirty="0"/>
          </a:p>
        </p:txBody>
      </p:sp>
      <p:pic>
        <p:nvPicPr>
          <p:cNvPr id="5" name="图片 4" descr="屏幕快照 2015-11-17 下午3.10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158791" cy="575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81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枚举验证</a:t>
            </a:r>
            <a:r>
              <a:rPr kumimoji="1" lang="en-US" altLang="zh-CN" dirty="0"/>
              <a:t>constants</a:t>
            </a:r>
            <a:r>
              <a:rPr kumimoji="1" lang="zh-CN" altLang="en-US" dirty="0"/>
              <a:t>值</a:t>
            </a:r>
          </a:p>
        </p:txBody>
      </p:sp>
      <p:pic>
        <p:nvPicPr>
          <p:cNvPr id="4" name="图片 3" descr="屏幕快照 2015-11-17 下午3.11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32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28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枚举验证位与值</a:t>
            </a:r>
            <a:endParaRPr kumimoji="1" lang="zh-CN" altLang="en-US" dirty="0"/>
          </a:p>
        </p:txBody>
      </p:sp>
      <p:pic>
        <p:nvPicPr>
          <p:cNvPr id="4" name="图片 3" descr="屏幕快照 2015-11-17 下午3.12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052736"/>
            <a:ext cx="5400600" cy="557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07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枚举验证位与值</a:t>
            </a:r>
          </a:p>
        </p:txBody>
      </p:sp>
      <p:pic>
        <p:nvPicPr>
          <p:cNvPr id="4" name="图片 3" descr="屏幕快照 2015-11-17 下午3.12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808"/>
            <a:ext cx="9144000" cy="33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5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错误信息定义</a:t>
            </a:r>
            <a:endParaRPr kumimoji="1" lang="zh-CN" altLang="en-US" dirty="0"/>
          </a:p>
        </p:txBody>
      </p:sp>
      <p:pic>
        <p:nvPicPr>
          <p:cNvPr id="4" name="内容占位符 3" descr="屏幕快照 2015-11-17 下午3.13.5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3" b="135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8169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非反模式</a:t>
            </a:r>
            <a:r>
              <a:rPr kumimoji="1" lang="en-US" altLang="zh-CN" dirty="0" smtClean="0"/>
              <a:t>Anti-Pattern</a:t>
            </a:r>
            <a:r>
              <a:rPr kumimoji="1" lang="zh-CN" altLang="en-US" dirty="0" smtClean="0"/>
              <a:t>，但不够优雅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400" dirty="0" smtClean="0"/>
              <a:t>1</a:t>
            </a:r>
            <a:r>
              <a:rPr kumimoji="1" lang="zh-CN" altLang="en-US" sz="2400" dirty="0"/>
              <a:t>）违反单一职责原则（</a:t>
            </a:r>
            <a:r>
              <a:rPr kumimoji="1" lang="en-US" altLang="zh-CN" sz="2400" dirty="0"/>
              <a:t>Single responsibility</a:t>
            </a:r>
            <a:r>
              <a:rPr kumimoji="1" lang="zh-CN" altLang="en-US" sz="2400" dirty="0"/>
              <a:t>）</a:t>
            </a:r>
            <a:r>
              <a:rPr kumimoji="1" lang="zh-CN" altLang="en-US" sz="2400" dirty="0" smtClean="0"/>
              <a:t>。</a:t>
            </a:r>
            <a:endParaRPr kumimoji="1" lang="en-US" altLang="zh-CN" sz="2400" dirty="0" smtClean="0"/>
          </a:p>
          <a:p>
            <a:pPr marL="0" indent="0">
              <a:buNone/>
            </a:pPr>
            <a:r>
              <a:rPr kumimoji="1" lang="en-US" altLang="zh-CN" sz="2400" dirty="0"/>
              <a:t>	</a:t>
            </a:r>
            <a:r>
              <a:rPr kumimoji="1" lang="zh-CN" altLang="en-US" sz="2400" dirty="0" smtClean="0"/>
              <a:t>核心业务逻辑</a:t>
            </a:r>
            <a:r>
              <a:rPr kumimoji="1" lang="zh-CN" altLang="en-US" sz="2400" dirty="0"/>
              <a:t>（</a:t>
            </a:r>
            <a:r>
              <a:rPr kumimoji="1" lang="en-US" altLang="zh-CN" sz="2400" dirty="0"/>
              <a:t>core business logic</a:t>
            </a:r>
            <a:r>
              <a:rPr kumimoji="1" lang="zh-CN" altLang="en-US" sz="2400" dirty="0"/>
              <a:t>）和验证逻辑（</a:t>
            </a:r>
            <a:r>
              <a:rPr kumimoji="1" lang="en-US" altLang="zh-CN" sz="2400" dirty="0"/>
              <a:t>validation logic</a:t>
            </a:r>
            <a:r>
              <a:rPr kumimoji="1" lang="zh-CN" altLang="en-US" sz="2400" dirty="0"/>
              <a:t>）耦合在一个类中</a:t>
            </a:r>
            <a:r>
              <a:rPr kumimoji="1" lang="zh-CN" altLang="en-US" sz="2400" dirty="0" smtClean="0"/>
              <a:t>。</a:t>
            </a:r>
            <a:endParaRPr kumimoji="1" lang="en-US" altLang="zh-CN" sz="2400" dirty="0" smtClean="0"/>
          </a:p>
          <a:p>
            <a:pPr marL="0" indent="0">
              <a:buNone/>
            </a:pPr>
            <a:endParaRPr kumimoji="1" lang="zh-CN" altLang="en-US" sz="2400" dirty="0"/>
          </a:p>
          <a:p>
            <a:r>
              <a:rPr kumimoji="1" lang="en-US" altLang="zh-CN" sz="2400" dirty="0"/>
              <a:t>2</a:t>
            </a:r>
            <a:r>
              <a:rPr kumimoji="1" lang="zh-CN" altLang="en-US" sz="2400" dirty="0"/>
              <a:t>）开闭原则（</a:t>
            </a:r>
            <a:r>
              <a:rPr kumimoji="1" lang="en-US" altLang="zh-CN" sz="2400" dirty="0"/>
              <a:t>Open/closed</a:t>
            </a:r>
            <a:r>
              <a:rPr kumimoji="1" lang="zh-CN" altLang="en-US" sz="2400" dirty="0"/>
              <a:t>）</a:t>
            </a:r>
            <a:r>
              <a:rPr kumimoji="1" lang="zh-CN" altLang="en-US" sz="2400" dirty="0" smtClean="0"/>
              <a:t>。</a:t>
            </a:r>
            <a:endParaRPr kumimoji="1" lang="en-US" altLang="zh-CN" sz="2400" dirty="0" smtClean="0"/>
          </a:p>
          <a:p>
            <a:pPr marL="0" indent="0">
              <a:buNone/>
            </a:pPr>
            <a:r>
              <a:rPr kumimoji="1" lang="en-US" altLang="zh-CN" sz="2400" dirty="0"/>
              <a:t>	</a:t>
            </a:r>
            <a:r>
              <a:rPr kumimoji="1" lang="zh-CN" altLang="en-US" sz="2400" dirty="0" smtClean="0"/>
              <a:t>我们应该对扩展开</a:t>
            </a:r>
            <a:r>
              <a:rPr kumimoji="1" lang="zh-CN" altLang="en-US" sz="2400" dirty="0"/>
              <a:t>放，对修改封闭，验证逻辑不好扩展，而且一旦需要修改需要动整体这个类</a:t>
            </a:r>
            <a:r>
              <a:rPr kumimoji="1" lang="zh-CN" altLang="en-US" sz="2400" dirty="0" smtClean="0"/>
              <a:t>。</a:t>
            </a:r>
            <a:endParaRPr kumimoji="1" lang="en-US" altLang="zh-CN" sz="2400" dirty="0" smtClean="0"/>
          </a:p>
          <a:p>
            <a:pPr marL="0" indent="0">
              <a:buNone/>
            </a:pPr>
            <a:endParaRPr kumimoji="1" lang="zh-CN" altLang="en-US" sz="2400" dirty="0"/>
          </a:p>
          <a:p>
            <a:r>
              <a:rPr kumimoji="1" lang="en-US" altLang="zh-CN" sz="2400" dirty="0"/>
              <a:t>3</a:t>
            </a:r>
            <a:r>
              <a:rPr kumimoji="1" lang="zh-CN" altLang="en-US" sz="2400" dirty="0"/>
              <a:t>）</a:t>
            </a:r>
            <a:r>
              <a:rPr kumimoji="1" lang="en-US" altLang="zh-CN" sz="2400" dirty="0"/>
              <a:t>DRY</a:t>
            </a:r>
            <a:r>
              <a:rPr kumimoji="1" lang="zh-CN" altLang="en-US" sz="2400" dirty="0"/>
              <a:t>原则（</a:t>
            </a:r>
            <a:r>
              <a:rPr kumimoji="1" lang="en-US" altLang="zh-CN" sz="2400" dirty="0"/>
              <a:t>Don’t repeat yourself</a:t>
            </a:r>
            <a:r>
              <a:rPr kumimoji="1" lang="zh-CN" altLang="en-US" sz="2400" dirty="0"/>
              <a:t>）</a:t>
            </a:r>
            <a:r>
              <a:rPr kumimoji="1" lang="zh-CN" altLang="en-US" sz="2400" dirty="0" smtClean="0"/>
              <a:t>。</a:t>
            </a:r>
            <a:endParaRPr kumimoji="1" lang="en-US" altLang="zh-CN" sz="2400" dirty="0" smtClean="0"/>
          </a:p>
          <a:p>
            <a:pPr marL="0" indent="0">
              <a:buNone/>
            </a:pPr>
            <a:r>
              <a:rPr kumimoji="1" lang="en-US" altLang="zh-CN" sz="2400" dirty="0"/>
              <a:t>	</a:t>
            </a:r>
            <a:r>
              <a:rPr kumimoji="1" lang="zh-CN" altLang="en-US" sz="2400" dirty="0" smtClean="0"/>
              <a:t>代码冗余</a:t>
            </a:r>
            <a:r>
              <a:rPr kumimoji="1" lang="zh-CN" altLang="en-US" sz="2400" dirty="0"/>
              <a:t>，相同逻辑可能散落多处，长此以往不好收殓。</a:t>
            </a:r>
          </a:p>
        </p:txBody>
      </p:sp>
    </p:spTree>
    <p:extLst>
      <p:ext uri="{BB962C8B-B14F-4D97-AF65-F5344CB8AC3E}">
        <p14:creationId xmlns:p14="http://schemas.microsoft.com/office/powerpoint/2010/main" val="1003287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错误信息定义</a:t>
            </a:r>
            <a:endParaRPr kumimoji="1" lang="zh-CN" altLang="en-US" dirty="0"/>
          </a:p>
        </p:txBody>
      </p:sp>
      <p:pic>
        <p:nvPicPr>
          <p:cNvPr id="4" name="内容占位符 3" descr="屏幕快照 2015-11-17 下午3.14.3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48" b="25948"/>
          <a:stretch>
            <a:fillRect/>
          </a:stretch>
        </p:blipFill>
        <p:spPr/>
      </p:pic>
      <p:sp>
        <p:nvSpPr>
          <p:cNvPr id="5" name="文本框 4"/>
          <p:cNvSpPr txBox="1"/>
          <p:nvPr/>
        </p:nvSpPr>
        <p:spPr bwMode="auto">
          <a:xfrm>
            <a:off x="1187624" y="6303093"/>
            <a:ext cx="79563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dirty="0" smtClean="0">
                <a:ea typeface="微软雅黑" pitchFamily="34" charset="-122"/>
              </a:rPr>
              <a:t>注意：</a:t>
            </a:r>
            <a:r>
              <a:rPr kumimoji="1" lang="en-US" altLang="zh-CN" dirty="0" smtClean="0">
                <a:ea typeface="微软雅黑" pitchFamily="34" charset="-122"/>
              </a:rPr>
              <a:t>Hibernate</a:t>
            </a:r>
            <a:r>
              <a:rPr kumimoji="1" lang="zh-CN" altLang="en-US" dirty="0" smtClean="0">
                <a:ea typeface="微软雅黑" pitchFamily="34" charset="-122"/>
              </a:rPr>
              <a:t>验证注解必须命名为</a:t>
            </a:r>
            <a:r>
              <a:rPr kumimoji="1" lang="en-US" altLang="zh-CN" dirty="0" err="1" smtClean="0">
                <a:ea typeface="微软雅黑" pitchFamily="34" charset="-122"/>
              </a:rPr>
              <a:t>ValidationMessage.properties</a:t>
            </a:r>
            <a:endParaRPr kumimoji="1" lang="zh-CN" altLang="en-US" dirty="0"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4723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Thanks, and Questions?</a:t>
            </a:r>
            <a:endParaRPr lang="zh-CN" altLang="en-US" dirty="0"/>
          </a:p>
        </p:txBody>
      </p:sp>
      <p:pic>
        <p:nvPicPr>
          <p:cNvPr id="4" name="图片 3" descr="2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3808" y="1744633"/>
            <a:ext cx="3217334" cy="31245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Fluent-Validator</a:t>
            </a:r>
            <a:r>
              <a:rPr kumimoji="1" lang="zh-CN" altLang="en-US" dirty="0" smtClean="0"/>
              <a:t>是什么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 smtClean="0"/>
              <a:t>为了优雅，为了</a:t>
            </a:r>
            <a:r>
              <a:rPr kumimoji="1" lang="en-US" altLang="zh-CN" sz="2000" dirty="0" smtClean="0"/>
              <a:t>clean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code</a:t>
            </a:r>
            <a:r>
              <a:rPr kumimoji="1" lang="zh-CN" altLang="en-US" sz="2000" dirty="0" smtClean="0"/>
              <a:t>，一个类库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托管在</a:t>
            </a:r>
            <a:r>
              <a:rPr kumimoji="1" lang="en-US" altLang="zh-CN" sz="2000" dirty="0" err="1" smtClean="0"/>
              <a:t>github</a:t>
            </a:r>
            <a:r>
              <a:rPr kumimoji="1" lang="zh-CN" altLang="en-US" sz="2000" dirty="0" smtClean="0"/>
              <a:t>：</a:t>
            </a:r>
            <a:r>
              <a:rPr kumimoji="1" lang="en-US" altLang="zh-CN" sz="2000" dirty="0">
                <a:hlinkClick r:id="rId2"/>
              </a:rPr>
              <a:t>https://github.com/neoremind/fluent-</a:t>
            </a:r>
            <a:r>
              <a:rPr kumimoji="1" lang="en-US" altLang="zh-CN" sz="2000" dirty="0" smtClean="0">
                <a:hlinkClick r:id="rId2"/>
              </a:rPr>
              <a:t>validator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公司版本：</a:t>
            </a:r>
            <a:r>
              <a:rPr kumimoji="1" lang="en-US" altLang="zh-CN" sz="2000" dirty="0"/>
              <a:t>app/</a:t>
            </a:r>
            <a:r>
              <a:rPr kumimoji="1" lang="en-US" altLang="zh-CN" sz="2000" dirty="0" err="1"/>
              <a:t>ecom</a:t>
            </a:r>
            <a:r>
              <a:rPr kumimoji="1" lang="en-US" altLang="zh-CN" sz="2000" dirty="0"/>
              <a:t>/</a:t>
            </a:r>
            <a:r>
              <a:rPr kumimoji="1" lang="en-US" altLang="zh-CN" sz="2000" dirty="0" err="1"/>
              <a:t>unbiz</a:t>
            </a:r>
            <a:r>
              <a:rPr kumimoji="1" lang="en-US" altLang="zh-CN" sz="2000" dirty="0"/>
              <a:t>-common/fluent-</a:t>
            </a:r>
            <a:r>
              <a:rPr kumimoji="1" lang="en-US" altLang="zh-CN" sz="2000" dirty="0" smtClean="0"/>
              <a:t>validator</a:t>
            </a:r>
          </a:p>
          <a:p>
            <a:r>
              <a:rPr kumimoji="1" lang="en-US" altLang="zh-CN" sz="2000" dirty="0">
                <a:hlinkClick r:id="rId3"/>
              </a:rPr>
              <a:t>http://maven.scm.baidu.com:8081/nexus/index.html#nexus-search;quick~fluent-validator-</a:t>
            </a:r>
            <a:r>
              <a:rPr kumimoji="1" lang="en-US" altLang="zh-CN" sz="2000" dirty="0" smtClean="0">
                <a:hlinkClick r:id="rId3"/>
              </a:rPr>
              <a:t>spring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Wiki</a:t>
            </a:r>
            <a:r>
              <a:rPr kumimoji="1" lang="zh-CN" altLang="en-US" sz="2000" dirty="0" smtClean="0"/>
              <a:t>：</a:t>
            </a:r>
            <a:r>
              <a:rPr kumimoji="1" lang="en-US" altLang="zh-CN" sz="2000" dirty="0">
                <a:hlinkClick r:id="rId4"/>
              </a:rPr>
              <a:t>http://cegtech.baidu.com/?p=</a:t>
            </a:r>
            <a:r>
              <a:rPr kumimoji="1" lang="en-US" altLang="zh-CN" sz="2000" dirty="0" smtClean="0">
                <a:hlinkClick r:id="rId4"/>
              </a:rPr>
              <a:t>872</a:t>
            </a:r>
            <a:endParaRPr kumimoji="1" lang="en-US" altLang="zh-CN" sz="2000" dirty="0" smtClean="0"/>
          </a:p>
          <a:p>
            <a:endParaRPr kumimoji="1"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4149080"/>
            <a:ext cx="7664672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20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Fluent-Validator</a:t>
            </a:r>
            <a:r>
              <a:rPr kumimoji="1" lang="zh-CN" altLang="en-US" dirty="0" smtClean="0"/>
              <a:t>特点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2"/>
          </a:xfrm>
        </p:spPr>
        <p:txBody>
          <a:bodyPr/>
          <a:lstStyle/>
          <a:p>
            <a:r>
              <a:rPr kumimoji="1" lang="zh-CN" altLang="en-US" sz="2800" b="1" dirty="0"/>
              <a:t>验证逻辑与业务逻辑不再耦合</a:t>
            </a:r>
          </a:p>
          <a:p>
            <a:pPr marL="0" indent="0">
              <a:buNone/>
            </a:pPr>
            <a:r>
              <a:rPr kumimoji="1" lang="zh-CN" altLang="zh-CN" sz="2000" dirty="0" smtClean="0"/>
              <a:t>-</a:t>
            </a:r>
            <a:r>
              <a:rPr kumimoji="1" lang="zh-CN" altLang="en-US" sz="2000" dirty="0" smtClean="0"/>
              <a:t> 摒弃原来不规范的验证逻辑散落的现象。</a:t>
            </a:r>
            <a:endParaRPr kumimoji="1" lang="en-US" altLang="zh-CN" sz="2000" dirty="0" smtClean="0"/>
          </a:p>
          <a:p>
            <a:pPr marL="0" indent="0">
              <a:buNone/>
            </a:pPr>
            <a:endParaRPr kumimoji="1" lang="zh-CN" altLang="en-US" sz="2000" dirty="0" smtClean="0"/>
          </a:p>
          <a:p>
            <a:r>
              <a:rPr kumimoji="1" lang="zh-CN" altLang="en-US" sz="2800" b="1" dirty="0" smtClean="0"/>
              <a:t>校验器各司其职</a:t>
            </a:r>
            <a:r>
              <a:rPr kumimoji="1" lang="zh-CN" altLang="en-US" sz="2800" b="1" dirty="0"/>
              <a:t>，好维护，可复用，可扩展</a:t>
            </a:r>
          </a:p>
          <a:p>
            <a:pPr marL="0" indent="0">
              <a:buNone/>
            </a:pPr>
            <a:r>
              <a:rPr kumimoji="1" lang="zh-CN" altLang="zh-CN" sz="2000" dirty="0" smtClean="0"/>
              <a:t>-</a:t>
            </a:r>
            <a:r>
              <a:rPr kumimoji="1" lang="zh-CN" altLang="en-US" sz="2000" dirty="0" smtClean="0"/>
              <a:t> 一个校验器</a:t>
            </a:r>
            <a:r>
              <a:rPr kumimoji="1" lang="zh-CN" altLang="en-US" sz="2000" dirty="0"/>
              <a:t>（</a:t>
            </a:r>
            <a:r>
              <a:rPr kumimoji="1" lang="en-US" altLang="zh-CN" sz="2000" dirty="0"/>
              <a:t>Validator</a:t>
            </a:r>
            <a:r>
              <a:rPr kumimoji="1" lang="zh-CN" altLang="en-US" sz="2000" dirty="0"/>
              <a:t>）只负责某个属性或者对象的校验，可以做到职责单一，易于维护，并且可复用</a:t>
            </a:r>
            <a:r>
              <a:rPr kumimoji="1" lang="zh-CN" altLang="en-US" sz="2000" dirty="0" smtClean="0"/>
              <a:t>。</a:t>
            </a:r>
            <a:endParaRPr kumimoji="1" lang="en-US" altLang="zh-CN" sz="2000" dirty="0" smtClean="0"/>
          </a:p>
          <a:p>
            <a:pPr marL="0" indent="0">
              <a:buNone/>
            </a:pPr>
            <a:endParaRPr kumimoji="1" lang="zh-CN" altLang="en-US" sz="2000" dirty="0"/>
          </a:p>
          <a:p>
            <a:r>
              <a:rPr kumimoji="1" lang="zh-CN" altLang="en-US" sz="2800" b="1" dirty="0"/>
              <a:t>流式风格（</a:t>
            </a:r>
            <a:r>
              <a:rPr kumimoji="1" lang="en-US" altLang="zh-CN" sz="2800" b="1" dirty="0"/>
              <a:t>Fluent Interface</a:t>
            </a:r>
            <a:r>
              <a:rPr kumimoji="1" lang="zh-CN" altLang="en-US" sz="2800" b="1" dirty="0"/>
              <a:t>）调用</a:t>
            </a:r>
          </a:p>
          <a:p>
            <a:pPr marL="0" indent="0">
              <a:buNone/>
            </a:pPr>
            <a:r>
              <a:rPr kumimoji="1" lang="zh-CN" altLang="zh-CN" sz="2000" dirty="0" smtClean="0"/>
              <a:t>-</a:t>
            </a:r>
            <a:r>
              <a:rPr kumimoji="1" lang="zh-CN" altLang="en-US" sz="2000" dirty="0" smtClean="0"/>
              <a:t> 借</a:t>
            </a:r>
            <a:r>
              <a:rPr kumimoji="1" lang="zh-CN" altLang="en-US" sz="2000" dirty="0"/>
              <a:t>助</a:t>
            </a:r>
            <a:r>
              <a:rPr kumimoji="1" lang="en-US" altLang="zh-CN" sz="2000" dirty="0"/>
              <a:t>Martin</a:t>
            </a:r>
            <a:r>
              <a:rPr kumimoji="1" lang="zh-CN" altLang="en-US" sz="2000" dirty="0"/>
              <a:t>大神提倡的流式</a:t>
            </a:r>
            <a:r>
              <a:rPr kumimoji="1" lang="en-US" altLang="zh-CN" sz="2000" dirty="0"/>
              <a:t>API</a:t>
            </a:r>
            <a:r>
              <a:rPr kumimoji="1" lang="zh-CN" altLang="en-US" sz="2000" dirty="0"/>
              <a:t>风格，使用“惰性求值（</a:t>
            </a:r>
            <a:r>
              <a:rPr kumimoji="1" lang="en-US" altLang="zh-CN" sz="2000" dirty="0"/>
              <a:t>Lazy evaluation</a:t>
            </a:r>
            <a:r>
              <a:rPr kumimoji="1" lang="zh-CN" altLang="en-US" sz="2000" dirty="0"/>
              <a:t>）”式的链式调用，类似</a:t>
            </a:r>
            <a:r>
              <a:rPr kumimoji="1" lang="en-US" altLang="zh-CN" sz="2000" dirty="0"/>
              <a:t>guava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Java8 stream API</a:t>
            </a:r>
            <a:r>
              <a:rPr kumimoji="1" lang="zh-CN" altLang="en-US" sz="2000" dirty="0"/>
              <a:t>的使用体验</a:t>
            </a:r>
            <a:r>
              <a:rPr kumimoji="1" lang="zh-CN" altLang="en-US" sz="2000" dirty="0" smtClean="0"/>
              <a:t>。</a:t>
            </a:r>
            <a:endParaRPr kumimoji="1" lang="en-US" altLang="zh-CN" sz="2000" dirty="0" smtClean="0"/>
          </a:p>
          <a:p>
            <a:pPr marL="0" indent="0">
              <a:buNone/>
            </a:pPr>
            <a:endParaRPr kumimoji="1" lang="zh-CN" altLang="en-US" sz="2000" dirty="0"/>
          </a:p>
          <a:p>
            <a:r>
              <a:rPr kumimoji="1" lang="zh-CN" altLang="en-US" sz="2800" b="1" dirty="0"/>
              <a:t>使用注解方式验证</a:t>
            </a:r>
          </a:p>
          <a:p>
            <a:pPr marL="0" indent="0">
              <a:buNone/>
            </a:pPr>
            <a:r>
              <a:rPr kumimoji="1" lang="zh-CN" altLang="zh-CN" sz="2000" dirty="0" smtClean="0"/>
              <a:t>-</a:t>
            </a:r>
            <a:r>
              <a:rPr kumimoji="1" lang="zh-CN" altLang="en-US" sz="2000" dirty="0" smtClean="0"/>
              <a:t> 可以装饰在</a:t>
            </a:r>
            <a:r>
              <a:rPr kumimoji="1" lang="zh-CN" altLang="en-US" sz="2000" dirty="0"/>
              <a:t>属性上，减少硬编码量</a:t>
            </a:r>
            <a:r>
              <a:rPr kumimoji="1" lang="zh-CN" altLang="en-US" sz="2000" dirty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2165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Fluent-Validator</a:t>
            </a:r>
            <a:r>
              <a:rPr kumimoji="1" lang="zh-CN" altLang="en-US" dirty="0" smtClean="0"/>
              <a:t>特点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4848" y="1268760"/>
            <a:ext cx="8229600" cy="4525962"/>
          </a:xfrm>
        </p:spPr>
        <p:txBody>
          <a:bodyPr/>
          <a:lstStyle/>
          <a:p>
            <a:r>
              <a:rPr kumimoji="1" lang="zh-CN" altLang="en-US" sz="2800" b="1" dirty="0" smtClean="0"/>
              <a:t>支持</a:t>
            </a:r>
            <a:r>
              <a:rPr kumimoji="1" lang="en-US" altLang="zh-CN" sz="2800" b="1" dirty="0" smtClean="0"/>
              <a:t>JSR 303 – Bean Validation</a:t>
            </a:r>
            <a:r>
              <a:rPr kumimoji="1" lang="zh-CN" altLang="en-US" sz="2800" b="1" dirty="0" smtClean="0"/>
              <a:t>标准</a:t>
            </a:r>
          </a:p>
          <a:p>
            <a:pPr marL="0" indent="0">
              <a:buNone/>
            </a:pPr>
            <a:r>
              <a:rPr kumimoji="1" lang="zh-CN" altLang="zh-CN" sz="2000" dirty="0" smtClean="0"/>
              <a:t>-</a:t>
            </a:r>
            <a:r>
              <a:rPr kumimoji="1" lang="zh-CN" altLang="en-US" sz="2000" dirty="0" smtClean="0"/>
              <a:t> 或许你已经使用了</a:t>
            </a:r>
            <a:r>
              <a:rPr kumimoji="1" lang="en-US" altLang="zh-CN" sz="2000" dirty="0" smtClean="0"/>
              <a:t>Hibernate Validator</a:t>
            </a:r>
            <a:r>
              <a:rPr kumimoji="1" lang="zh-CN" altLang="en-US" sz="2000" dirty="0" smtClean="0"/>
              <a:t>，不用抛弃它，</a:t>
            </a:r>
            <a:r>
              <a:rPr kumimoji="1" lang="en-US" altLang="zh-CN" sz="2000" dirty="0" err="1" smtClean="0"/>
              <a:t>FluentValidator</a:t>
            </a:r>
            <a:r>
              <a:rPr kumimoji="1" lang="zh-CN" altLang="en-US" sz="2000" dirty="0" smtClean="0"/>
              <a:t>可以站在巨人的肩膀上</a:t>
            </a:r>
            <a:endParaRPr kumimoji="1" lang="en-US" altLang="zh-CN" sz="2000" dirty="0" smtClean="0"/>
          </a:p>
          <a:p>
            <a:pPr marL="0" indent="0">
              <a:buNone/>
            </a:pPr>
            <a:endParaRPr kumimoji="1" lang="zh-CN" altLang="en-US" sz="2000" dirty="0" smtClean="0"/>
          </a:p>
          <a:p>
            <a:r>
              <a:rPr kumimoji="1" lang="en-US" altLang="zh-CN" sz="2800" dirty="0" smtClean="0"/>
              <a:t>Spring</a:t>
            </a:r>
            <a:r>
              <a:rPr kumimoji="1" lang="zh-CN" altLang="en-US" sz="2800" dirty="0" smtClean="0"/>
              <a:t>集成</a:t>
            </a:r>
          </a:p>
          <a:p>
            <a:pPr>
              <a:buFontTx/>
              <a:buChar char="-"/>
            </a:pPr>
            <a:r>
              <a:rPr kumimoji="1" lang="zh-CN" altLang="en-US" sz="2000" dirty="0" smtClean="0"/>
              <a:t>校验器可以由</a:t>
            </a:r>
            <a:r>
              <a:rPr kumimoji="1" lang="en-US" altLang="zh-CN" sz="2000" dirty="0" smtClean="0"/>
              <a:t>Spring </a:t>
            </a:r>
            <a:r>
              <a:rPr kumimoji="1" lang="en-US" altLang="zh-CN" sz="2000" dirty="0" err="1" smtClean="0"/>
              <a:t>IoC</a:t>
            </a:r>
            <a:r>
              <a:rPr kumimoji="1" lang="zh-CN" altLang="en-US" sz="2000" dirty="0" smtClean="0"/>
              <a:t>容器托管</a:t>
            </a:r>
            <a:endParaRPr kumimoji="1" lang="en-US" altLang="zh-CN" sz="2000" dirty="0" smtClean="0"/>
          </a:p>
          <a:p>
            <a:pPr>
              <a:buFontTx/>
              <a:buChar char="-"/>
            </a:pPr>
            <a:r>
              <a:rPr kumimoji="1" lang="zh-CN" altLang="en-US" sz="2000" dirty="0" smtClean="0"/>
              <a:t>支持</a:t>
            </a:r>
            <a:r>
              <a:rPr kumimoji="1" lang="en-US" altLang="zh-CN" sz="2000" dirty="0" smtClean="0"/>
              <a:t>spring</a:t>
            </a:r>
            <a:r>
              <a:rPr kumimoji="1" lang="zh-CN" altLang="en-US" sz="2000" dirty="0" smtClean="0"/>
              <a:t>的</a:t>
            </a:r>
            <a:r>
              <a:rPr kumimoji="1" lang="en-US" altLang="zh-CN" sz="2000" dirty="0" smtClean="0"/>
              <a:t>AOP</a:t>
            </a:r>
            <a:r>
              <a:rPr kumimoji="1" lang="zh-CN" altLang="en-US" sz="2000" dirty="0" smtClean="0"/>
              <a:t>拦截</a:t>
            </a:r>
            <a:r>
              <a:rPr kumimoji="1" lang="en-US" altLang="zh-CN" sz="2000" dirty="0" smtClean="0"/>
              <a:t>bean</a:t>
            </a:r>
            <a:r>
              <a:rPr kumimoji="1" lang="zh-CN" altLang="en-US" sz="2000" dirty="0" smtClean="0"/>
              <a:t>方法</a:t>
            </a:r>
            <a:endParaRPr kumimoji="1" lang="en-US" altLang="zh-CN" sz="2000" dirty="0" smtClean="0"/>
          </a:p>
          <a:p>
            <a:pPr marL="0" indent="0">
              <a:buNone/>
            </a:pPr>
            <a:endParaRPr kumimoji="1" lang="zh-CN" altLang="en-US" sz="2000" dirty="0" smtClean="0"/>
          </a:p>
          <a:p>
            <a:r>
              <a:rPr kumimoji="1" lang="zh-CN" altLang="en-US" sz="2800" dirty="0" smtClean="0"/>
              <a:t>校验入参可以直接使用注解，配置好拦截器，核心业务逻辑完全没有验证逻辑的影子</a:t>
            </a:r>
            <a:endParaRPr kumimoji="1" lang="en-US" altLang="zh-CN" sz="2800" dirty="0" smtClean="0"/>
          </a:p>
          <a:p>
            <a:pPr marL="0" indent="0">
              <a:buNone/>
            </a:pPr>
            <a:r>
              <a:rPr kumimoji="1" lang="zh-CN" altLang="zh-CN" sz="2000" dirty="0" smtClean="0"/>
              <a:t>-</a:t>
            </a:r>
            <a:r>
              <a:rPr kumimoji="1" lang="zh-CN" altLang="en-US" sz="2000" dirty="0" smtClean="0"/>
              <a:t> 回调给予你充分的自由度验证过程中发生的错误、异常，验证结果的返回，开发人员都可以定制。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29606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0" y="2852738"/>
            <a:ext cx="9144000" cy="1655762"/>
            <a:chOff x="0" y="2614"/>
            <a:chExt cx="5760" cy="1043"/>
          </a:xfrm>
        </p:grpSpPr>
        <p:sp>
          <p:nvSpPr>
            <p:cNvPr id="8" name="Oval 3"/>
            <p:cNvSpPr>
              <a:spLocks noChangeArrowheads="1"/>
            </p:cNvSpPr>
            <p:nvPr/>
          </p:nvSpPr>
          <p:spPr bwMode="auto">
            <a:xfrm>
              <a:off x="0" y="2614"/>
              <a:ext cx="5760" cy="1043"/>
            </a:xfrm>
            <a:prstGeom prst="ellipse">
              <a:avLst/>
            </a:pr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tint val="0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0" y="2614"/>
              <a:ext cx="5760" cy="640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50000">
                  <a:srgbClr val="FF0000">
                    <a:gamma/>
                    <a:shade val="69804"/>
                    <a:invGamma/>
                  </a:srgbClr>
                </a:gs>
                <a:gs pos="100000">
                  <a:srgbClr val="FF000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altLang="zh-CN" sz="12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zh-CN" altLang="en-US" sz="3600" dirty="0" smtClean="0">
                  <a:solidFill>
                    <a:schemeClr val="bg1"/>
                  </a:solidFill>
                  <a:latin typeface="+mj-ea"/>
                  <a:ea typeface="+mj-ea"/>
                </a:rPr>
                <a:t>上手</a:t>
              </a:r>
              <a:r>
                <a:rPr lang="en-US" altLang="zh-CN" sz="3600" dirty="0" smtClean="0">
                  <a:solidFill>
                    <a:schemeClr val="bg1"/>
                  </a:solidFill>
                  <a:latin typeface="+mj-ea"/>
                  <a:ea typeface="+mj-ea"/>
                </a:rPr>
                <a:t>Quick Start</a:t>
              </a:r>
              <a:endParaRPr lang="zh-CN" altLang="en-US" sz="3600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endParaRPr lang="en-US" altLang="zh-CN" sz="1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矩形 10"/>
          <p:cNvSpPr/>
          <p:nvPr/>
        </p:nvSpPr>
        <p:spPr bwMode="auto">
          <a:xfrm>
            <a:off x="251520" y="692696"/>
            <a:ext cx="2592288" cy="7200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 algn="l">
          <a:defRPr sz="3000" dirty="0">
            <a:ea typeface="微软雅黑" pitchFamily="34" charset="-122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11926</TotalTime>
  <Words>855</Words>
  <Application>Microsoft Macintosh PowerPoint</Application>
  <PresentationFormat>全屏显示(4:3)</PresentationFormat>
  <Paragraphs>135</Paragraphs>
  <Slides>51</Slides>
  <Notes>8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53" baseType="lpstr">
      <vt:lpstr>默认设计模板</vt:lpstr>
      <vt:lpstr>自定义设计方案</vt:lpstr>
      <vt:lpstr>业务逻辑验证利器—— Fluent-Validator介绍</vt:lpstr>
      <vt:lpstr>Agenda</vt:lpstr>
      <vt:lpstr>PowerPoint 演示文稿</vt:lpstr>
      <vt:lpstr>常规验证逻辑开发一般纯流程化</vt:lpstr>
      <vt:lpstr>非反模式Anti-Pattern，但不够优雅</vt:lpstr>
      <vt:lpstr>Fluent-Validator是什么</vt:lpstr>
      <vt:lpstr>Fluent-Validator特点</vt:lpstr>
      <vt:lpstr>Fluent-Validator特点</vt:lpstr>
      <vt:lpstr>PowerPoint 演示文稿</vt:lpstr>
      <vt:lpstr>Step1. 加Maven依赖</vt:lpstr>
      <vt:lpstr>Step2. 开发一个POJO</vt:lpstr>
      <vt:lpstr>Step3. 开发一个专职Validator</vt:lpstr>
      <vt:lpstr>Step4. 开始验证</vt:lpstr>
      <vt:lpstr>PowerPoint 演示文稿</vt:lpstr>
      <vt:lpstr>1 Validator和ValidatorHandler</vt:lpstr>
      <vt:lpstr>1 Validator和ValidatorHandler</vt:lpstr>
      <vt:lpstr>1 Validator和ValidatorHandler</vt:lpstr>
      <vt:lpstr>2 ValidatorChain</vt:lpstr>
      <vt:lpstr>3 OnEach</vt:lpstr>
      <vt:lpstr>4 FailOver or FailFast</vt:lpstr>
      <vt:lpstr>5 when</vt:lpstr>
      <vt:lpstr>6 ValidateCallback</vt:lpstr>
      <vt:lpstr>6 ValidateCallback</vt:lpstr>
      <vt:lpstr>7 获取结果</vt:lpstr>
      <vt:lpstr>8 关于运行时异常</vt:lpstr>
      <vt:lpstr>9 Context上下文共享</vt:lpstr>
      <vt:lpstr>10 闭包</vt:lpstr>
      <vt:lpstr>PowerPoint 演示文稿</vt:lpstr>
      <vt:lpstr>与JSR303 Hibernate Validator集成</vt:lpstr>
      <vt:lpstr>注解验证</vt:lpstr>
      <vt:lpstr>注解验证</vt:lpstr>
      <vt:lpstr>注解验证</vt:lpstr>
      <vt:lpstr>分组验证</vt:lpstr>
      <vt:lpstr>级联对象图（cascade验证）</vt:lpstr>
      <vt:lpstr>级联对象图（cascade验证）</vt:lpstr>
      <vt:lpstr>Spring AOP支持——加依赖</vt:lpstr>
      <vt:lpstr>Spring AOP支持——使用方式</vt:lpstr>
      <vt:lpstr>Spring AOP支持——使用方式</vt:lpstr>
      <vt:lpstr>Spring AOP支持——使用方式</vt:lpstr>
      <vt:lpstr>Spring AOP支持——XML配置</vt:lpstr>
      <vt:lpstr>国际化支持</vt:lpstr>
      <vt:lpstr>PowerPoint 演示文稿</vt:lpstr>
      <vt:lpstr>与微服务框架集成</vt:lpstr>
      <vt:lpstr>与微服务框架集成</vt:lpstr>
      <vt:lpstr>枚举验证constants值</vt:lpstr>
      <vt:lpstr>枚举验证constants值</vt:lpstr>
      <vt:lpstr>枚举验证位与值</vt:lpstr>
      <vt:lpstr>枚举验证位与值</vt:lpstr>
      <vt:lpstr>错误信息定义</vt:lpstr>
      <vt:lpstr>错误信息定义</vt:lpstr>
      <vt:lpstr>Thanks, and 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品牌转化策略</dc:title>
  <dc:creator>lizheng</dc:creator>
  <cp:lastModifiedBy>b baidu</cp:lastModifiedBy>
  <cp:revision>1751</cp:revision>
  <dcterms:created xsi:type="dcterms:W3CDTF">2005-07-11T03:26:51Z</dcterms:created>
  <dcterms:modified xsi:type="dcterms:W3CDTF">2015-12-11T13:44:33Z</dcterms:modified>
</cp:coreProperties>
</file>